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84" r:id="rId10"/>
    <p:sldId id="265" r:id="rId11"/>
    <p:sldId id="263" r:id="rId12"/>
    <p:sldId id="264" r:id="rId13"/>
    <p:sldId id="266" r:id="rId14"/>
    <p:sldId id="267" r:id="rId15"/>
    <p:sldId id="268" r:id="rId16"/>
    <p:sldId id="271" r:id="rId17"/>
    <p:sldId id="272" r:id="rId18"/>
    <p:sldId id="273" r:id="rId19"/>
    <p:sldId id="290" r:id="rId20"/>
    <p:sldId id="291" r:id="rId21"/>
    <p:sldId id="274" r:id="rId22"/>
    <p:sldId id="275" r:id="rId23"/>
    <p:sldId id="276" r:id="rId24"/>
    <p:sldId id="277" r:id="rId25"/>
    <p:sldId id="278" r:id="rId26"/>
    <p:sldId id="279" r:id="rId27"/>
    <p:sldId id="292" r:id="rId28"/>
    <p:sldId id="282" r:id="rId29"/>
    <p:sldId id="283" r:id="rId30"/>
    <p:sldId id="285" r:id="rId31"/>
    <p:sldId id="286" r:id="rId32"/>
    <p:sldId id="287" r:id="rId33"/>
    <p:sldId id="289" r:id="rId34"/>
    <p:sldId id="28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8A725A-A3CC-43FE-BBA3-99DD6CC4FB7B}" type="datetimeFigureOut">
              <a:rPr lang="en-US" smtClean="0"/>
              <a:pPr/>
              <a:t>12/1/2010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383B8-A4CF-455D-BBB6-F88D574C003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8A725A-A3CC-43FE-BBA3-99DD6CC4FB7B}" type="datetimeFigureOut">
              <a:rPr lang="en-US" smtClean="0"/>
              <a:pPr/>
              <a:t>12/1/2010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383B8-A4CF-455D-BBB6-F88D574C00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8A725A-A3CC-43FE-BBA3-99DD6CC4FB7B}" type="datetimeFigureOut">
              <a:rPr lang="en-US" smtClean="0"/>
              <a:pPr/>
              <a:t>12/1/2010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383B8-A4CF-455D-BBB6-F88D574C003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A725A-A3CC-43FE-BBA3-99DD6CC4FB7B}" type="datetimeFigureOut">
              <a:rPr lang="en-US" smtClean="0"/>
              <a:pPr/>
              <a:t>12/1/2010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383B8-A4CF-455D-BBB6-F88D574C003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478A725A-A3CC-43FE-BBA3-99DD6CC4FB7B}" type="datetimeFigureOut">
              <a:rPr lang="en-US" smtClean="0"/>
              <a:pPr/>
              <a:t>12/1/2010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383B8-A4CF-455D-BBB6-F88D574C003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A725A-A3CC-43FE-BBA3-99DD6CC4FB7B}" type="datetimeFigureOut">
              <a:rPr lang="en-US" smtClean="0"/>
              <a:pPr/>
              <a:t>12/1/2010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383B8-A4CF-455D-BBB6-F88D574C003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A725A-A3CC-43FE-BBA3-99DD6CC4FB7B}" type="datetimeFigureOut">
              <a:rPr lang="en-US" smtClean="0"/>
              <a:pPr/>
              <a:t>12/1/2010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383B8-A4CF-455D-BBB6-F88D574C003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8A725A-A3CC-43FE-BBA3-99DD6CC4FB7B}" type="datetimeFigureOut">
              <a:rPr lang="en-US" smtClean="0"/>
              <a:pPr/>
              <a:t>12/1/2010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4383B8-A4CF-455D-BBB6-F88D574C003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8A725A-A3CC-43FE-BBA3-99DD6CC4FB7B}" type="datetimeFigureOut">
              <a:rPr lang="en-US" smtClean="0"/>
              <a:pPr/>
              <a:t>12/1/2010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4383B8-A4CF-455D-BBB6-F88D574C003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A725A-A3CC-43FE-BBA3-99DD6CC4FB7B}" type="datetimeFigureOut">
              <a:rPr lang="en-US" smtClean="0"/>
              <a:pPr/>
              <a:t>12/1/2010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4383B8-A4CF-455D-BBB6-F88D574C003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1pPr>
              <a:defRPr sz="1400"/>
            </a:lvl1pPr>
            <a:lvl2pPr>
              <a:defRPr sz="1200"/>
            </a:lvl2pPr>
            <a:lvl3pPr>
              <a:defRPr sz="1100"/>
            </a:lvl3pPr>
            <a:lvl4pPr>
              <a:defRPr sz="1050"/>
            </a:lvl4pPr>
            <a:lvl5pPr>
              <a:defRPr sz="105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A725A-A3CC-43FE-BBA3-99DD6CC4FB7B}" type="datetimeFigureOut">
              <a:rPr lang="en-US" smtClean="0"/>
              <a:pPr/>
              <a:t>12/1/2010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383B8-A4CF-455D-BBB6-F88D574C003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8A725A-A3CC-43FE-BBA3-99DD6CC4FB7B}" type="datetimeFigureOut">
              <a:rPr lang="en-US" smtClean="0"/>
              <a:pPr/>
              <a:t>12/1/2010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383B8-A4CF-455D-BBB6-F88D574C003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A725A-A3CC-43FE-BBA3-99DD6CC4FB7B}" type="datetimeFigureOut">
              <a:rPr lang="en-US" smtClean="0"/>
              <a:pPr/>
              <a:t>12/1/2010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383B8-A4CF-455D-BBB6-F88D574C003C}" type="slidenum">
              <a:rPr lang="en-US" smtClean="0"/>
              <a:pPr/>
              <a:t>‹#›</a:t>
            </a:fld>
            <a:endParaRPr lang="en-US"/>
          </a:p>
        </p:txBody>
      </p:sp>
      <p:grpSp>
        <p:nvGrpSpPr>
          <p:cNvPr id="3"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8A725A-A3CC-43FE-BBA3-99DD6CC4FB7B}" type="datetimeFigureOut">
              <a:rPr lang="en-US" smtClean="0"/>
              <a:pPr/>
              <a:t>12/1/2010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383B8-A4CF-455D-BBB6-F88D574C003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8A725A-A3CC-43FE-BBA3-99DD6CC4FB7B}" type="datetimeFigureOut">
              <a:rPr lang="en-US" smtClean="0"/>
              <a:pPr/>
              <a:t>12/1/2010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383B8-A4CF-455D-BBB6-F88D574C003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A725A-A3CC-43FE-BBA3-99DD6CC4FB7B}" type="datetimeFigureOut">
              <a:rPr lang="en-US" smtClean="0"/>
              <a:pPr/>
              <a:t>12/1/2010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383B8-A4CF-455D-BBB6-F88D574C003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8A725A-A3CC-43FE-BBA3-99DD6CC4FB7B}" type="datetimeFigureOut">
              <a:rPr lang="en-US" smtClean="0"/>
              <a:pPr/>
              <a:t>12/1/2010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383B8-A4CF-455D-BBB6-F88D574C00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8A725A-A3CC-43FE-BBA3-99DD6CC4FB7B}" type="datetimeFigureOut">
              <a:rPr lang="en-US" smtClean="0"/>
              <a:pPr/>
              <a:t>12/1/2010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4383B8-A4CF-455D-BBB6-F88D574C003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8A725A-A3CC-43FE-BBA3-99DD6CC4FB7B}" type="datetimeFigureOut">
              <a:rPr lang="en-US" smtClean="0"/>
              <a:pPr/>
              <a:t>12/1/2010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4383B8-A4CF-455D-BBB6-F88D574C003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A725A-A3CC-43FE-BBA3-99DD6CC4FB7B}" type="datetimeFigureOut">
              <a:rPr lang="en-US" smtClean="0"/>
              <a:pPr/>
              <a:t>12/1/2010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4383B8-A4CF-455D-BBB6-F88D574C00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A725A-A3CC-43FE-BBA3-99DD6CC4FB7B}" type="datetimeFigureOut">
              <a:rPr lang="en-US" smtClean="0"/>
              <a:pPr/>
              <a:t>12/1/2010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383B8-A4CF-455D-BBB6-F88D574C003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A725A-A3CC-43FE-BBA3-99DD6CC4FB7B}" type="datetimeFigureOut">
              <a:rPr lang="en-US" smtClean="0"/>
              <a:pPr/>
              <a:t>12/1/2010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383B8-A4CF-455D-BBB6-F88D574C003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8A725A-A3CC-43FE-BBA3-99DD6CC4FB7B}" type="datetimeFigureOut">
              <a:rPr lang="en-US" smtClean="0"/>
              <a:pPr/>
              <a:t>12/1/2010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383B8-A4CF-455D-BBB6-F88D574C00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478A725A-A3CC-43FE-BBA3-99DD6CC4FB7B}" type="datetimeFigureOut">
              <a:rPr lang="en-US" smtClean="0"/>
              <a:pPr/>
              <a:t>12/1/2010</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364383B8-A4CF-455D-BBB6-F88D574C003C}" type="slidenum">
              <a:rPr lang="en-US" smtClean="0"/>
              <a:pPr/>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14.gif"/></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21.png"/></Relationships>
</file>

<file path=ppt/slides/_rels/slide2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hyperlink" Target="http://www.youtube.com/watch?v=Gdv01C74Mq0" TargetMode="External"/><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hyperlink" Target="Multimedia%20Supports/The%20Mosquito%20Life%20Cycle.wmv"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hyperlink" Target="Multimedia%20Supports/Life%20cycle%20of%20malaria%20Part%202%20Mosquito%20host.mov.wmv" TargetMode="External"/><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hyperlink" Target="Multimedia%20Supports/Life%20cycle%20of%20malaria%20Part%201%20Human%20host.wmv" TargetMode="External"/><Relationship Id="rId5" Type="http://schemas.openxmlformats.org/officeDocument/2006/relationships/image" Target="../media/image3.jpeg"/><Relationship Id="rId10" Type="http://schemas.openxmlformats.org/officeDocument/2006/relationships/hyperlink" Target="http://www.youtube.com/watch?v=0iBF6nuVRBQ&amp;feature=related" TargetMode="External"/><Relationship Id="rId4" Type="http://schemas.openxmlformats.org/officeDocument/2006/relationships/image" Target="../media/image2.jpeg"/><Relationship Id="rId9" Type="http://schemas.openxmlformats.org/officeDocument/2006/relationships/hyperlink" Target="http://www.youtube.com/watch?v=8GPn9rqg_H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opnews.in/health/files/malaria-cure.jpg"/>
          <p:cNvPicPr>
            <a:picLocks noChangeAspect="1" noChangeArrowheads="1"/>
          </p:cNvPicPr>
          <p:nvPr/>
        </p:nvPicPr>
        <p:blipFill>
          <a:blip r:embed="rId2"/>
          <a:srcRect/>
          <a:stretch>
            <a:fillRect/>
          </a:stretch>
        </p:blipFill>
        <p:spPr bwMode="auto">
          <a:xfrm>
            <a:off x="76200" y="5973305"/>
            <a:ext cx="1447799" cy="884695"/>
          </a:xfrm>
          <a:prstGeom prst="rect">
            <a:avLst/>
          </a:prstGeom>
          <a:noFill/>
        </p:spPr>
      </p:pic>
      <p:pic>
        <p:nvPicPr>
          <p:cNvPr id="1028" name="Picture 4" descr="http://www.biology.ccsu.edu/doan/ProjectHope/Malaria%20red.jpg"/>
          <p:cNvPicPr>
            <a:picLocks noChangeAspect="1" noChangeArrowheads="1"/>
          </p:cNvPicPr>
          <p:nvPr/>
        </p:nvPicPr>
        <p:blipFill>
          <a:blip r:embed="rId3" cstate="print"/>
          <a:srcRect/>
          <a:stretch>
            <a:fillRect/>
          </a:stretch>
        </p:blipFill>
        <p:spPr bwMode="auto">
          <a:xfrm>
            <a:off x="1676400" y="5943600"/>
            <a:ext cx="1600200" cy="914400"/>
          </a:xfrm>
          <a:prstGeom prst="rect">
            <a:avLst/>
          </a:prstGeom>
          <a:noFill/>
        </p:spPr>
      </p:pic>
      <p:pic>
        <p:nvPicPr>
          <p:cNvPr id="1030" name="Picture 6" descr="http://www.globalwarminghoax.com/e107_files/public/1274917004_140_FT0_malaria_mosquito-ucdavis.jpg"/>
          <p:cNvPicPr>
            <a:picLocks noChangeAspect="1" noChangeArrowheads="1"/>
          </p:cNvPicPr>
          <p:nvPr/>
        </p:nvPicPr>
        <p:blipFill>
          <a:blip r:embed="rId4" cstate="print"/>
          <a:srcRect/>
          <a:stretch>
            <a:fillRect/>
          </a:stretch>
        </p:blipFill>
        <p:spPr bwMode="auto">
          <a:xfrm>
            <a:off x="3429000" y="5943601"/>
            <a:ext cx="1828800" cy="914399"/>
          </a:xfrm>
          <a:prstGeom prst="rect">
            <a:avLst/>
          </a:prstGeom>
          <a:noFill/>
        </p:spPr>
      </p:pic>
      <p:pic>
        <p:nvPicPr>
          <p:cNvPr id="1032" name="Picture 8" descr="http://www.cityfarmer.info/wp-content/uploads/2008/09/malaria.jpg"/>
          <p:cNvPicPr>
            <a:picLocks noChangeAspect="1" noChangeArrowheads="1"/>
          </p:cNvPicPr>
          <p:nvPr/>
        </p:nvPicPr>
        <p:blipFill>
          <a:blip r:embed="rId5" cstate="print"/>
          <a:srcRect/>
          <a:stretch>
            <a:fillRect/>
          </a:stretch>
        </p:blipFill>
        <p:spPr bwMode="auto">
          <a:xfrm>
            <a:off x="5334000" y="5943600"/>
            <a:ext cx="1447799" cy="914400"/>
          </a:xfrm>
          <a:prstGeom prst="rect">
            <a:avLst/>
          </a:prstGeom>
          <a:noFill/>
        </p:spPr>
      </p:pic>
      <p:pic>
        <p:nvPicPr>
          <p:cNvPr id="1036" name="Picture 12" descr="http://www.hpb.gov.sg/uploadedImages/HPB_Online/Diseases_and_Conditions/malaria.jpg"/>
          <p:cNvPicPr>
            <a:picLocks noChangeAspect="1" noChangeArrowheads="1"/>
          </p:cNvPicPr>
          <p:nvPr/>
        </p:nvPicPr>
        <p:blipFill>
          <a:blip r:embed="rId6" cstate="print"/>
          <a:srcRect/>
          <a:stretch>
            <a:fillRect/>
          </a:stretch>
        </p:blipFill>
        <p:spPr bwMode="auto">
          <a:xfrm>
            <a:off x="6629400" y="5867401"/>
            <a:ext cx="1318485" cy="990599"/>
          </a:xfrm>
          <a:prstGeom prst="rect">
            <a:avLst/>
          </a:prstGeom>
          <a:noFill/>
        </p:spPr>
      </p:pic>
      <p:pic>
        <p:nvPicPr>
          <p:cNvPr id="11" name="Picture 4" descr="http://www.biology.ccsu.edu/doan/ProjectHope/Malaria%20red.jpg"/>
          <p:cNvPicPr>
            <a:picLocks noChangeAspect="1" noChangeArrowheads="1"/>
          </p:cNvPicPr>
          <p:nvPr/>
        </p:nvPicPr>
        <p:blipFill>
          <a:blip r:embed="rId7" cstate="print"/>
          <a:srcRect/>
          <a:stretch>
            <a:fillRect/>
          </a:stretch>
        </p:blipFill>
        <p:spPr bwMode="auto">
          <a:xfrm>
            <a:off x="7924800" y="5943600"/>
            <a:ext cx="1143000" cy="914400"/>
          </a:xfrm>
          <a:prstGeom prst="rect">
            <a:avLst/>
          </a:prstGeom>
          <a:noFill/>
        </p:spPr>
      </p:pic>
      <p:sp>
        <p:nvSpPr>
          <p:cNvPr id="13" name="Rectangle 12"/>
          <p:cNvSpPr/>
          <p:nvPr/>
        </p:nvSpPr>
        <p:spPr>
          <a:xfrm>
            <a:off x="1143000" y="1524000"/>
            <a:ext cx="6934200" cy="1569660"/>
          </a:xfrm>
          <a:prstGeom prst="rect">
            <a:avLst/>
          </a:prstGeom>
        </p:spPr>
        <p:txBody>
          <a:bodyPr wrap="square">
            <a:spAutoFit/>
          </a:bodyPr>
          <a:lstStyle/>
          <a:p>
            <a:pPr algn="ctr"/>
            <a:r>
              <a:rPr lang="en-US" sz="3200" dirty="0" smtClean="0"/>
              <a:t>Inﬂuence of climate on malaria transmission depends on daily temperature variation</a:t>
            </a:r>
            <a:endParaRPr lang="en-US" sz="3200" dirty="0"/>
          </a:p>
        </p:txBody>
      </p:sp>
      <p:sp>
        <p:nvSpPr>
          <p:cNvPr id="14" name="Rectangle 13"/>
          <p:cNvSpPr/>
          <p:nvPr/>
        </p:nvSpPr>
        <p:spPr>
          <a:xfrm>
            <a:off x="914400" y="3276600"/>
            <a:ext cx="7696200" cy="646331"/>
          </a:xfrm>
          <a:prstGeom prst="rect">
            <a:avLst/>
          </a:prstGeom>
        </p:spPr>
        <p:txBody>
          <a:bodyPr wrap="square">
            <a:spAutoFit/>
          </a:bodyPr>
          <a:lstStyle/>
          <a:p>
            <a:r>
              <a:rPr lang="en-US" dirty="0" err="1" smtClean="0"/>
              <a:t>Krijn</a:t>
            </a:r>
            <a:r>
              <a:rPr lang="en-US" dirty="0" smtClean="0"/>
              <a:t> P. </a:t>
            </a:r>
            <a:r>
              <a:rPr lang="en-US" dirty="0" err="1" smtClean="0"/>
              <a:t>Paaijmans</a:t>
            </a:r>
            <a:r>
              <a:rPr lang="en-US" dirty="0" smtClean="0"/>
              <a:t>  , Simon </a:t>
            </a:r>
            <a:r>
              <a:rPr lang="en-US" dirty="0" err="1" smtClean="0"/>
              <a:t>Blanford</a:t>
            </a:r>
            <a:r>
              <a:rPr lang="en-US" dirty="0" smtClean="0"/>
              <a:t> , Andrew S. Bell , Justine I. </a:t>
            </a:r>
            <a:r>
              <a:rPr lang="en-US" dirty="0" err="1" smtClean="0"/>
              <a:t>Blanford</a:t>
            </a:r>
            <a:r>
              <a:rPr lang="en-US" dirty="0" smtClean="0"/>
              <a:t> , Andrew F. Read , and Matthew B. Thomas.</a:t>
            </a:r>
            <a:endParaRPr lang="en-US" dirty="0"/>
          </a:p>
        </p:txBody>
      </p:sp>
      <p:sp>
        <p:nvSpPr>
          <p:cNvPr id="15" name="TextBox 14"/>
          <p:cNvSpPr txBox="1"/>
          <p:nvPr/>
        </p:nvSpPr>
        <p:spPr>
          <a:xfrm>
            <a:off x="3276600" y="4572000"/>
            <a:ext cx="2607510" cy="1200329"/>
          </a:xfrm>
          <a:prstGeom prst="rect">
            <a:avLst/>
          </a:prstGeom>
          <a:noFill/>
        </p:spPr>
        <p:txBody>
          <a:bodyPr wrap="none" rtlCol="0">
            <a:spAutoFit/>
          </a:bodyPr>
          <a:lstStyle/>
          <a:p>
            <a:pPr algn="ctr"/>
            <a:r>
              <a:rPr lang="en-US" b="1" dirty="0" smtClean="0"/>
              <a:t>Presented by</a:t>
            </a:r>
          </a:p>
          <a:p>
            <a:pPr algn="ctr"/>
            <a:r>
              <a:rPr lang="en-US" b="1" dirty="0" smtClean="0"/>
              <a:t>P.B.TiRUPATHI PICHIAH</a:t>
            </a:r>
          </a:p>
          <a:p>
            <a:pPr algn="ctr"/>
            <a:r>
              <a:rPr lang="en-US" b="1" dirty="0" smtClean="0"/>
              <a:t>Ph.D., Student</a:t>
            </a:r>
          </a:p>
          <a:p>
            <a:pPr algn="ctr"/>
            <a:r>
              <a:rPr lang="en-US" b="1" dirty="0" smtClean="0"/>
              <a:t>Dept Of Human Nutrition</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opnews.in/health/files/malaria-cure.jpg"/>
          <p:cNvPicPr>
            <a:picLocks noChangeAspect="1" noChangeArrowheads="1"/>
          </p:cNvPicPr>
          <p:nvPr/>
        </p:nvPicPr>
        <p:blipFill>
          <a:blip r:embed="rId2"/>
          <a:srcRect/>
          <a:stretch>
            <a:fillRect/>
          </a:stretch>
        </p:blipFill>
        <p:spPr bwMode="auto">
          <a:xfrm>
            <a:off x="76200" y="5973305"/>
            <a:ext cx="1447799" cy="884695"/>
          </a:xfrm>
          <a:prstGeom prst="rect">
            <a:avLst/>
          </a:prstGeom>
          <a:noFill/>
        </p:spPr>
      </p:pic>
      <p:pic>
        <p:nvPicPr>
          <p:cNvPr id="1028" name="Picture 4" descr="http://www.biology.ccsu.edu/doan/ProjectHope/Malaria%20red.jpg"/>
          <p:cNvPicPr>
            <a:picLocks noChangeAspect="1" noChangeArrowheads="1"/>
          </p:cNvPicPr>
          <p:nvPr/>
        </p:nvPicPr>
        <p:blipFill>
          <a:blip r:embed="rId3" cstate="print"/>
          <a:srcRect/>
          <a:stretch>
            <a:fillRect/>
          </a:stretch>
        </p:blipFill>
        <p:spPr bwMode="auto">
          <a:xfrm>
            <a:off x="1676400" y="5943600"/>
            <a:ext cx="1600200" cy="914400"/>
          </a:xfrm>
          <a:prstGeom prst="rect">
            <a:avLst/>
          </a:prstGeom>
          <a:noFill/>
        </p:spPr>
      </p:pic>
      <p:pic>
        <p:nvPicPr>
          <p:cNvPr id="1030" name="Picture 6" descr="http://www.globalwarminghoax.com/e107_files/public/1274917004_140_FT0_malaria_mosquito-ucdavis.jpg"/>
          <p:cNvPicPr>
            <a:picLocks noChangeAspect="1" noChangeArrowheads="1"/>
          </p:cNvPicPr>
          <p:nvPr/>
        </p:nvPicPr>
        <p:blipFill>
          <a:blip r:embed="rId4" cstate="print"/>
          <a:srcRect/>
          <a:stretch>
            <a:fillRect/>
          </a:stretch>
        </p:blipFill>
        <p:spPr bwMode="auto">
          <a:xfrm>
            <a:off x="3429000" y="5943601"/>
            <a:ext cx="1828800" cy="914399"/>
          </a:xfrm>
          <a:prstGeom prst="rect">
            <a:avLst/>
          </a:prstGeom>
          <a:noFill/>
        </p:spPr>
      </p:pic>
      <p:pic>
        <p:nvPicPr>
          <p:cNvPr id="1032" name="Picture 8" descr="http://www.cityfarmer.info/wp-content/uploads/2008/09/malaria.jpg"/>
          <p:cNvPicPr>
            <a:picLocks noChangeAspect="1" noChangeArrowheads="1"/>
          </p:cNvPicPr>
          <p:nvPr/>
        </p:nvPicPr>
        <p:blipFill>
          <a:blip r:embed="rId5" cstate="print"/>
          <a:srcRect/>
          <a:stretch>
            <a:fillRect/>
          </a:stretch>
        </p:blipFill>
        <p:spPr bwMode="auto">
          <a:xfrm>
            <a:off x="5334000" y="5943600"/>
            <a:ext cx="1447799" cy="914400"/>
          </a:xfrm>
          <a:prstGeom prst="rect">
            <a:avLst/>
          </a:prstGeom>
          <a:noFill/>
        </p:spPr>
      </p:pic>
      <p:pic>
        <p:nvPicPr>
          <p:cNvPr id="1036" name="Picture 12" descr="http://www.hpb.gov.sg/uploadedImages/HPB_Online/Diseases_and_Conditions/malaria.jpg"/>
          <p:cNvPicPr>
            <a:picLocks noChangeAspect="1" noChangeArrowheads="1"/>
          </p:cNvPicPr>
          <p:nvPr/>
        </p:nvPicPr>
        <p:blipFill>
          <a:blip r:embed="rId6" cstate="print"/>
          <a:srcRect/>
          <a:stretch>
            <a:fillRect/>
          </a:stretch>
        </p:blipFill>
        <p:spPr bwMode="auto">
          <a:xfrm>
            <a:off x="6629400" y="5867401"/>
            <a:ext cx="1318485" cy="990599"/>
          </a:xfrm>
          <a:prstGeom prst="rect">
            <a:avLst/>
          </a:prstGeom>
          <a:noFill/>
        </p:spPr>
      </p:pic>
      <p:pic>
        <p:nvPicPr>
          <p:cNvPr id="11" name="Picture 4" descr="http://www.biology.ccsu.edu/doan/ProjectHope/Malaria%20red.jpg"/>
          <p:cNvPicPr>
            <a:picLocks noChangeAspect="1" noChangeArrowheads="1"/>
          </p:cNvPicPr>
          <p:nvPr/>
        </p:nvPicPr>
        <p:blipFill>
          <a:blip r:embed="rId7" cstate="print"/>
          <a:srcRect/>
          <a:stretch>
            <a:fillRect/>
          </a:stretch>
        </p:blipFill>
        <p:spPr bwMode="auto">
          <a:xfrm>
            <a:off x="7924800" y="5943600"/>
            <a:ext cx="1143000" cy="914400"/>
          </a:xfrm>
          <a:prstGeom prst="rect">
            <a:avLst/>
          </a:prstGeom>
          <a:noFill/>
        </p:spPr>
      </p:pic>
      <p:sp>
        <p:nvSpPr>
          <p:cNvPr id="8" name="Rectangle 7"/>
          <p:cNvSpPr/>
          <p:nvPr/>
        </p:nvSpPr>
        <p:spPr>
          <a:xfrm>
            <a:off x="304800" y="228600"/>
            <a:ext cx="2114553" cy="369332"/>
          </a:xfrm>
          <a:prstGeom prst="rect">
            <a:avLst/>
          </a:prstGeom>
        </p:spPr>
        <p:txBody>
          <a:bodyPr wrap="none">
            <a:spAutoFit/>
          </a:bodyPr>
          <a:lstStyle/>
          <a:p>
            <a:r>
              <a:rPr lang="en-US" b="1" dirty="0"/>
              <a:t>Climate and Malaria</a:t>
            </a:r>
          </a:p>
        </p:txBody>
      </p:sp>
      <p:sp>
        <p:nvSpPr>
          <p:cNvPr id="9" name="Rectangle 8"/>
          <p:cNvSpPr/>
          <p:nvPr/>
        </p:nvSpPr>
        <p:spPr>
          <a:xfrm>
            <a:off x="228600" y="762000"/>
            <a:ext cx="8686800" cy="1477328"/>
          </a:xfrm>
          <a:prstGeom prst="rect">
            <a:avLst/>
          </a:prstGeom>
        </p:spPr>
        <p:txBody>
          <a:bodyPr wrap="square">
            <a:spAutoFit/>
          </a:bodyPr>
          <a:lstStyle/>
          <a:p>
            <a:r>
              <a:rPr lang="en-US" dirty="0"/>
              <a:t>The three main climate factors that affect malaria are </a:t>
            </a:r>
            <a:r>
              <a:rPr lang="en-US" dirty="0">
                <a:solidFill>
                  <a:srgbClr val="FF0000"/>
                </a:solidFill>
              </a:rPr>
              <a:t>temperature</a:t>
            </a:r>
            <a:r>
              <a:rPr lang="en-US" dirty="0"/>
              <a:t>, </a:t>
            </a:r>
            <a:r>
              <a:rPr lang="en-US" dirty="0">
                <a:solidFill>
                  <a:srgbClr val="FF0000"/>
                </a:solidFill>
              </a:rPr>
              <a:t>precipitation</a:t>
            </a:r>
            <a:r>
              <a:rPr lang="en-US" dirty="0"/>
              <a:t>, and </a:t>
            </a:r>
            <a:r>
              <a:rPr lang="en-US" dirty="0">
                <a:solidFill>
                  <a:srgbClr val="FF0000"/>
                </a:solidFill>
              </a:rPr>
              <a:t>relative humidity </a:t>
            </a:r>
            <a:r>
              <a:rPr lang="en-US" dirty="0"/>
              <a:t>(</a:t>
            </a:r>
            <a:r>
              <a:rPr lang="en-US" dirty="0" err="1"/>
              <a:t>Pampana</a:t>
            </a:r>
            <a:r>
              <a:rPr lang="en-US" dirty="0"/>
              <a:t>, 1969</a:t>
            </a:r>
            <a:r>
              <a:rPr lang="en-US" dirty="0" smtClean="0"/>
              <a:t>).</a:t>
            </a:r>
          </a:p>
          <a:p>
            <a:endParaRPr lang="en-US" dirty="0"/>
          </a:p>
          <a:p>
            <a:r>
              <a:rPr lang="en-US" u="sng" dirty="0">
                <a:solidFill>
                  <a:srgbClr val="FF0000"/>
                </a:solidFill>
              </a:rPr>
              <a:t>Climate predicts, to a large degree, the natural distribution of malaria </a:t>
            </a:r>
            <a:r>
              <a:rPr lang="en-US" dirty="0"/>
              <a:t>(</a:t>
            </a:r>
            <a:r>
              <a:rPr lang="en-US" dirty="0" err="1"/>
              <a:t>Bouma</a:t>
            </a:r>
            <a:r>
              <a:rPr lang="en-US" dirty="0"/>
              <a:t> and van </a:t>
            </a:r>
            <a:r>
              <a:rPr lang="en-US" dirty="0" err="1"/>
              <a:t>der</a:t>
            </a:r>
            <a:r>
              <a:rPr lang="en-US" dirty="0"/>
              <a:t> </a:t>
            </a:r>
            <a:r>
              <a:rPr lang="en-US" dirty="0" err="1"/>
              <a:t>Kaay</a:t>
            </a:r>
            <a:r>
              <a:rPr lang="en-US" dirty="0"/>
              <a:t>, 1996).</a:t>
            </a:r>
          </a:p>
        </p:txBody>
      </p:sp>
      <p:sp>
        <p:nvSpPr>
          <p:cNvPr id="10" name="Rectangle 9"/>
          <p:cNvSpPr/>
          <p:nvPr/>
        </p:nvSpPr>
        <p:spPr>
          <a:xfrm>
            <a:off x="304800" y="2286000"/>
            <a:ext cx="1417632" cy="369332"/>
          </a:xfrm>
          <a:prstGeom prst="rect">
            <a:avLst/>
          </a:prstGeom>
        </p:spPr>
        <p:txBody>
          <a:bodyPr wrap="none">
            <a:spAutoFit/>
          </a:bodyPr>
          <a:lstStyle/>
          <a:p>
            <a:r>
              <a:rPr lang="en-US" b="1" dirty="0"/>
              <a:t>Temperature</a:t>
            </a:r>
          </a:p>
        </p:txBody>
      </p:sp>
      <p:sp>
        <p:nvSpPr>
          <p:cNvPr id="12" name="Rectangle 11"/>
          <p:cNvSpPr/>
          <p:nvPr/>
        </p:nvSpPr>
        <p:spPr>
          <a:xfrm>
            <a:off x="304800" y="2667000"/>
            <a:ext cx="8610600" cy="3416320"/>
          </a:xfrm>
          <a:prstGeom prst="rect">
            <a:avLst/>
          </a:prstGeom>
        </p:spPr>
        <p:txBody>
          <a:bodyPr wrap="square">
            <a:spAutoFit/>
          </a:bodyPr>
          <a:lstStyle/>
          <a:p>
            <a:r>
              <a:rPr lang="en-US" b="1" dirty="0"/>
              <a:t> </a:t>
            </a:r>
            <a:r>
              <a:rPr lang="en-US" dirty="0"/>
              <a:t>Temperature affects many parts of the malaria life cycle</a:t>
            </a:r>
            <a:r>
              <a:rPr lang="en-US" dirty="0" smtClean="0"/>
              <a:t>.</a:t>
            </a:r>
          </a:p>
          <a:p>
            <a:endParaRPr lang="en-US" dirty="0" smtClean="0"/>
          </a:p>
          <a:p>
            <a:r>
              <a:rPr lang="en-US" dirty="0"/>
              <a:t>The duration of the </a:t>
            </a:r>
            <a:r>
              <a:rPr lang="en-US" dirty="0">
                <a:solidFill>
                  <a:srgbClr val="FF0000"/>
                </a:solidFill>
              </a:rPr>
              <a:t>extrinsic phase </a:t>
            </a:r>
            <a:r>
              <a:rPr lang="en-US" dirty="0"/>
              <a:t>depends on </a:t>
            </a:r>
            <a:r>
              <a:rPr lang="en-US" dirty="0">
                <a:solidFill>
                  <a:srgbClr val="FF0000"/>
                </a:solidFill>
              </a:rPr>
              <a:t>temperature</a:t>
            </a:r>
            <a:r>
              <a:rPr lang="en-US" dirty="0"/>
              <a:t> and on the s</a:t>
            </a:r>
            <a:r>
              <a:rPr lang="en-US" dirty="0">
                <a:solidFill>
                  <a:srgbClr val="FF0000"/>
                </a:solidFill>
              </a:rPr>
              <a:t>pecies</a:t>
            </a:r>
            <a:r>
              <a:rPr lang="en-US" dirty="0"/>
              <a:t> of the parasite the </a:t>
            </a:r>
            <a:r>
              <a:rPr lang="en-US" dirty="0">
                <a:solidFill>
                  <a:srgbClr val="FF0000"/>
                </a:solidFill>
              </a:rPr>
              <a:t>mosquito</a:t>
            </a:r>
            <a:r>
              <a:rPr lang="en-US" dirty="0"/>
              <a:t> is carrying (</a:t>
            </a:r>
            <a:r>
              <a:rPr lang="en-US" dirty="0" err="1"/>
              <a:t>Pampana</a:t>
            </a:r>
            <a:r>
              <a:rPr lang="en-US" dirty="0"/>
              <a:t>, 1969). </a:t>
            </a:r>
            <a:endParaRPr lang="en-US" dirty="0" smtClean="0"/>
          </a:p>
          <a:p>
            <a:endParaRPr lang="en-US" dirty="0"/>
          </a:p>
          <a:p>
            <a:r>
              <a:rPr lang="en-US" dirty="0"/>
              <a:t>The </a:t>
            </a:r>
            <a:r>
              <a:rPr lang="en-US" dirty="0">
                <a:solidFill>
                  <a:srgbClr val="FF0000"/>
                </a:solidFill>
              </a:rPr>
              <a:t>extrinsic cycle normally lasts nine or ten days</a:t>
            </a:r>
            <a:r>
              <a:rPr lang="en-US" dirty="0"/>
              <a:t>, but sometimes can be as short as five days (Bradley </a:t>
            </a:r>
            <a:r>
              <a:rPr lang="en-US" i="1" dirty="0"/>
              <a:t>et al.</a:t>
            </a:r>
            <a:r>
              <a:rPr lang="en-US" dirty="0"/>
              <a:t>, 1987</a:t>
            </a:r>
            <a:r>
              <a:rPr lang="en-US" dirty="0" smtClean="0"/>
              <a:t>).</a:t>
            </a:r>
          </a:p>
          <a:p>
            <a:endParaRPr lang="en-US" dirty="0" smtClean="0"/>
          </a:p>
          <a:p>
            <a:r>
              <a:rPr lang="en-US" u="sng" dirty="0" smtClean="0">
                <a:solidFill>
                  <a:srgbClr val="FF0000"/>
                </a:solidFill>
              </a:rPr>
              <a:t>As </a:t>
            </a:r>
            <a:r>
              <a:rPr lang="en-US" u="sng" dirty="0">
                <a:solidFill>
                  <a:srgbClr val="FF0000"/>
                </a:solidFill>
              </a:rPr>
              <a:t>the temperature decreases, the number of days necessary to complete the extrinsic cycle increases for a given </a:t>
            </a:r>
            <a:r>
              <a:rPr lang="en-US" i="1" u="sng" dirty="0">
                <a:solidFill>
                  <a:srgbClr val="FF0000"/>
                </a:solidFill>
              </a:rPr>
              <a:t>Plasmodium </a:t>
            </a:r>
            <a:r>
              <a:rPr lang="en-US" u="sng" dirty="0">
                <a:solidFill>
                  <a:srgbClr val="FF0000"/>
                </a:solidFill>
              </a:rPr>
              <a:t>species</a:t>
            </a:r>
            <a:r>
              <a:rPr lang="en-US" dirty="0"/>
              <a:t>.  </a:t>
            </a:r>
            <a:endParaRPr lang="en-US" dirty="0" smtClean="0"/>
          </a:p>
          <a:p>
            <a:endParaRPr lang="en-US" dirty="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opnews.in/health/files/malaria-cure.jpg"/>
          <p:cNvPicPr>
            <a:picLocks noChangeAspect="1" noChangeArrowheads="1"/>
          </p:cNvPicPr>
          <p:nvPr/>
        </p:nvPicPr>
        <p:blipFill>
          <a:blip r:embed="rId2"/>
          <a:srcRect/>
          <a:stretch>
            <a:fillRect/>
          </a:stretch>
        </p:blipFill>
        <p:spPr bwMode="auto">
          <a:xfrm>
            <a:off x="76200" y="5973305"/>
            <a:ext cx="1447799" cy="884695"/>
          </a:xfrm>
          <a:prstGeom prst="rect">
            <a:avLst/>
          </a:prstGeom>
          <a:noFill/>
        </p:spPr>
      </p:pic>
      <p:pic>
        <p:nvPicPr>
          <p:cNvPr id="1028" name="Picture 4" descr="http://www.biology.ccsu.edu/doan/ProjectHope/Malaria%20red.jpg"/>
          <p:cNvPicPr>
            <a:picLocks noChangeAspect="1" noChangeArrowheads="1"/>
          </p:cNvPicPr>
          <p:nvPr/>
        </p:nvPicPr>
        <p:blipFill>
          <a:blip r:embed="rId3" cstate="print"/>
          <a:srcRect/>
          <a:stretch>
            <a:fillRect/>
          </a:stretch>
        </p:blipFill>
        <p:spPr bwMode="auto">
          <a:xfrm>
            <a:off x="1676400" y="5943600"/>
            <a:ext cx="1600200" cy="914400"/>
          </a:xfrm>
          <a:prstGeom prst="rect">
            <a:avLst/>
          </a:prstGeom>
          <a:noFill/>
        </p:spPr>
      </p:pic>
      <p:pic>
        <p:nvPicPr>
          <p:cNvPr id="1030" name="Picture 6" descr="http://www.globalwarminghoax.com/e107_files/public/1274917004_140_FT0_malaria_mosquito-ucdavis.jpg"/>
          <p:cNvPicPr>
            <a:picLocks noChangeAspect="1" noChangeArrowheads="1"/>
          </p:cNvPicPr>
          <p:nvPr/>
        </p:nvPicPr>
        <p:blipFill>
          <a:blip r:embed="rId4" cstate="print"/>
          <a:srcRect/>
          <a:stretch>
            <a:fillRect/>
          </a:stretch>
        </p:blipFill>
        <p:spPr bwMode="auto">
          <a:xfrm>
            <a:off x="3429000" y="5943601"/>
            <a:ext cx="1828800" cy="914399"/>
          </a:xfrm>
          <a:prstGeom prst="rect">
            <a:avLst/>
          </a:prstGeom>
          <a:noFill/>
        </p:spPr>
      </p:pic>
      <p:pic>
        <p:nvPicPr>
          <p:cNvPr id="1032" name="Picture 8" descr="http://www.cityfarmer.info/wp-content/uploads/2008/09/malaria.jpg"/>
          <p:cNvPicPr>
            <a:picLocks noChangeAspect="1" noChangeArrowheads="1"/>
          </p:cNvPicPr>
          <p:nvPr/>
        </p:nvPicPr>
        <p:blipFill>
          <a:blip r:embed="rId5" cstate="print"/>
          <a:srcRect/>
          <a:stretch>
            <a:fillRect/>
          </a:stretch>
        </p:blipFill>
        <p:spPr bwMode="auto">
          <a:xfrm>
            <a:off x="5334000" y="5943600"/>
            <a:ext cx="1447799" cy="914400"/>
          </a:xfrm>
          <a:prstGeom prst="rect">
            <a:avLst/>
          </a:prstGeom>
          <a:noFill/>
        </p:spPr>
      </p:pic>
      <p:pic>
        <p:nvPicPr>
          <p:cNvPr id="1036" name="Picture 12" descr="http://www.hpb.gov.sg/uploadedImages/HPB_Online/Diseases_and_Conditions/malaria.jpg"/>
          <p:cNvPicPr>
            <a:picLocks noChangeAspect="1" noChangeArrowheads="1"/>
          </p:cNvPicPr>
          <p:nvPr/>
        </p:nvPicPr>
        <p:blipFill>
          <a:blip r:embed="rId6" cstate="print"/>
          <a:srcRect/>
          <a:stretch>
            <a:fillRect/>
          </a:stretch>
        </p:blipFill>
        <p:spPr bwMode="auto">
          <a:xfrm>
            <a:off x="6629400" y="5867401"/>
            <a:ext cx="1318485" cy="990599"/>
          </a:xfrm>
          <a:prstGeom prst="rect">
            <a:avLst/>
          </a:prstGeom>
          <a:noFill/>
        </p:spPr>
      </p:pic>
      <p:pic>
        <p:nvPicPr>
          <p:cNvPr id="11" name="Picture 4" descr="http://www.biology.ccsu.edu/doan/ProjectHope/Malaria%20red.jpg"/>
          <p:cNvPicPr>
            <a:picLocks noChangeAspect="1" noChangeArrowheads="1"/>
          </p:cNvPicPr>
          <p:nvPr/>
        </p:nvPicPr>
        <p:blipFill>
          <a:blip r:embed="rId7" cstate="print"/>
          <a:srcRect/>
          <a:stretch>
            <a:fillRect/>
          </a:stretch>
        </p:blipFill>
        <p:spPr bwMode="auto">
          <a:xfrm>
            <a:off x="7924800" y="5943600"/>
            <a:ext cx="1143000" cy="914400"/>
          </a:xfrm>
          <a:prstGeom prst="rect">
            <a:avLst/>
          </a:prstGeom>
          <a:noFill/>
        </p:spPr>
      </p:pic>
      <p:sp>
        <p:nvSpPr>
          <p:cNvPr id="8" name="Rectangle 7"/>
          <p:cNvSpPr/>
          <p:nvPr/>
        </p:nvSpPr>
        <p:spPr>
          <a:xfrm>
            <a:off x="304800" y="304800"/>
            <a:ext cx="8534400" cy="5355312"/>
          </a:xfrm>
          <a:prstGeom prst="rect">
            <a:avLst/>
          </a:prstGeom>
        </p:spPr>
        <p:txBody>
          <a:bodyPr wrap="square">
            <a:spAutoFit/>
          </a:bodyPr>
          <a:lstStyle/>
          <a:p>
            <a:r>
              <a:rPr lang="en-US" i="1" dirty="0" smtClean="0"/>
              <a:t>P. </a:t>
            </a:r>
            <a:r>
              <a:rPr lang="en-US" i="1" dirty="0" err="1" smtClean="0"/>
              <a:t>vivax</a:t>
            </a:r>
            <a:r>
              <a:rPr lang="en-US" i="1" dirty="0" smtClean="0"/>
              <a:t> </a:t>
            </a:r>
            <a:r>
              <a:rPr lang="en-US" dirty="0" smtClean="0"/>
              <a:t>and</a:t>
            </a:r>
            <a:r>
              <a:rPr lang="en-US" i="1" dirty="0" smtClean="0"/>
              <a:t> P. </a:t>
            </a:r>
            <a:r>
              <a:rPr lang="en-US" i="1" dirty="0" err="1" smtClean="0"/>
              <a:t>falciparum</a:t>
            </a:r>
            <a:r>
              <a:rPr lang="en-US" i="1" dirty="0" smtClean="0"/>
              <a:t> </a:t>
            </a:r>
            <a:r>
              <a:rPr lang="en-US" dirty="0" smtClean="0"/>
              <a:t>have the shortest extrinsic incubation times and therefore are more common than </a:t>
            </a:r>
            <a:r>
              <a:rPr lang="en-US" i="1" dirty="0" smtClean="0"/>
              <a:t>P. </a:t>
            </a:r>
            <a:r>
              <a:rPr lang="en-US" i="1" dirty="0" err="1" smtClean="0"/>
              <a:t>ovale</a:t>
            </a:r>
            <a:r>
              <a:rPr lang="en-US" i="1" dirty="0" smtClean="0"/>
              <a:t> </a:t>
            </a:r>
            <a:r>
              <a:rPr lang="en-US" dirty="0" smtClean="0"/>
              <a:t> and </a:t>
            </a:r>
            <a:r>
              <a:rPr lang="en-US" i="1" dirty="0" smtClean="0"/>
              <a:t>P. </a:t>
            </a:r>
            <a:r>
              <a:rPr lang="en-US" i="1" dirty="0" err="1" smtClean="0"/>
              <a:t>malariae</a:t>
            </a:r>
            <a:r>
              <a:rPr lang="en-US" i="1" dirty="0" smtClean="0"/>
              <a:t> </a:t>
            </a:r>
            <a:r>
              <a:rPr lang="en-US" dirty="0" smtClean="0"/>
              <a:t>(Oaks </a:t>
            </a:r>
            <a:r>
              <a:rPr lang="en-US" i="1" dirty="0" smtClean="0"/>
              <a:t>et al.,</a:t>
            </a:r>
            <a:r>
              <a:rPr lang="en-US" dirty="0" smtClean="0"/>
              <a:t> 1991).</a:t>
            </a:r>
          </a:p>
          <a:p>
            <a:endParaRPr lang="en-US" dirty="0"/>
          </a:p>
          <a:p>
            <a:r>
              <a:rPr lang="en-US" dirty="0"/>
              <a:t>The extrinsic phase takes the least amount of time when the temperature is </a:t>
            </a:r>
            <a:r>
              <a:rPr lang="en-US" dirty="0">
                <a:solidFill>
                  <a:srgbClr val="FF0000"/>
                </a:solidFill>
              </a:rPr>
              <a:t>27°C</a:t>
            </a:r>
            <a:r>
              <a:rPr lang="en-US" dirty="0"/>
              <a:t> (</a:t>
            </a:r>
            <a:r>
              <a:rPr lang="en-US" dirty="0" err="1"/>
              <a:t>Pampana</a:t>
            </a:r>
            <a:r>
              <a:rPr lang="en-US" dirty="0"/>
              <a:t>, 1969</a:t>
            </a:r>
            <a:r>
              <a:rPr lang="en-US" dirty="0" smtClean="0"/>
              <a:t>).</a:t>
            </a:r>
          </a:p>
          <a:p>
            <a:endParaRPr lang="en-US" dirty="0"/>
          </a:p>
          <a:p>
            <a:r>
              <a:rPr lang="en-US" dirty="0"/>
              <a:t>The time required for development of the </a:t>
            </a:r>
            <a:r>
              <a:rPr lang="en-US" dirty="0" err="1"/>
              <a:t>ookinete</a:t>
            </a:r>
            <a:r>
              <a:rPr lang="en-US" dirty="0"/>
              <a:t>, the egg of the parasite, in the </a:t>
            </a:r>
            <a:r>
              <a:rPr lang="en-US" dirty="0" err="1"/>
              <a:t>midgut</a:t>
            </a:r>
            <a:r>
              <a:rPr lang="en-US" dirty="0"/>
              <a:t> of the </a:t>
            </a:r>
            <a:r>
              <a:rPr lang="en-US" dirty="0" err="1"/>
              <a:t>Anopheline</a:t>
            </a:r>
            <a:r>
              <a:rPr lang="en-US" dirty="0"/>
              <a:t> mosquito, decreases as temperature increases from 21°C to 27°C (</a:t>
            </a:r>
            <a:r>
              <a:rPr lang="en-US" dirty="0" err="1"/>
              <a:t>Patz</a:t>
            </a:r>
            <a:r>
              <a:rPr lang="en-US" dirty="0"/>
              <a:t> </a:t>
            </a:r>
            <a:r>
              <a:rPr lang="en-US" i="1" dirty="0"/>
              <a:t>et al.</a:t>
            </a:r>
            <a:r>
              <a:rPr lang="en-US" dirty="0"/>
              <a:t>, 1998</a:t>
            </a:r>
            <a:r>
              <a:rPr lang="en-US" dirty="0" smtClean="0"/>
              <a:t>).</a:t>
            </a:r>
          </a:p>
          <a:p>
            <a:endParaRPr lang="en-US" dirty="0"/>
          </a:p>
          <a:p>
            <a:r>
              <a:rPr lang="en-US" dirty="0"/>
              <a:t>Below 20°C, the life cycle of </a:t>
            </a:r>
            <a:r>
              <a:rPr lang="en-US" i="1" dirty="0" err="1" smtClean="0"/>
              <a:t>falciparum</a:t>
            </a:r>
            <a:r>
              <a:rPr lang="en-US" i="1" dirty="0"/>
              <a:t> </a:t>
            </a:r>
            <a:r>
              <a:rPr lang="en-US" dirty="0"/>
              <a:t>is limited.  Malaria transmission in areas colder than 20°C can still occur because </a:t>
            </a:r>
            <a:r>
              <a:rPr lang="en-US" dirty="0" err="1">
                <a:solidFill>
                  <a:srgbClr val="FF0000"/>
                </a:solidFill>
              </a:rPr>
              <a:t>Anophelines</a:t>
            </a:r>
            <a:r>
              <a:rPr lang="en-US" dirty="0">
                <a:solidFill>
                  <a:srgbClr val="FF0000"/>
                </a:solidFill>
              </a:rPr>
              <a:t> often live in houses, which tend to be warmer than external temperatures</a:t>
            </a:r>
            <a:r>
              <a:rPr lang="en-US" dirty="0" smtClean="0"/>
              <a:t>.</a:t>
            </a:r>
          </a:p>
          <a:p>
            <a:endParaRPr lang="en-US" dirty="0"/>
          </a:p>
          <a:p>
            <a:r>
              <a:rPr lang="en-US" dirty="0"/>
              <a:t>Larval development of the mosquito also depends on temperature (Russell </a:t>
            </a:r>
            <a:r>
              <a:rPr lang="en-US" i="1" dirty="0"/>
              <a:t>et al.</a:t>
            </a:r>
            <a:r>
              <a:rPr lang="en-US" dirty="0"/>
              <a:t>, 1963).  Higher temperatures increase the number of blood meals taken and the number of times eggs are laid by the mosquitoes (Martens </a:t>
            </a:r>
            <a:r>
              <a:rPr lang="en-US" i="1" dirty="0"/>
              <a:t>et al.</a:t>
            </a:r>
            <a:r>
              <a:rPr lang="en-US" dirty="0"/>
              <a:t>, 1995).</a:t>
            </a:r>
            <a:endParaRPr lang="en-US" dirty="0" smtClean="0"/>
          </a:p>
          <a:p>
            <a:endParaRPr lang="en-US" dirty="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opnews.in/health/files/malaria-cure.jpg"/>
          <p:cNvPicPr>
            <a:picLocks noChangeAspect="1" noChangeArrowheads="1"/>
          </p:cNvPicPr>
          <p:nvPr/>
        </p:nvPicPr>
        <p:blipFill>
          <a:blip r:embed="rId2"/>
          <a:srcRect/>
          <a:stretch>
            <a:fillRect/>
          </a:stretch>
        </p:blipFill>
        <p:spPr bwMode="auto">
          <a:xfrm>
            <a:off x="76200" y="5973305"/>
            <a:ext cx="1447799" cy="884695"/>
          </a:xfrm>
          <a:prstGeom prst="rect">
            <a:avLst/>
          </a:prstGeom>
          <a:noFill/>
        </p:spPr>
      </p:pic>
      <p:pic>
        <p:nvPicPr>
          <p:cNvPr id="1028" name="Picture 4" descr="http://www.biology.ccsu.edu/doan/ProjectHope/Malaria%20red.jpg"/>
          <p:cNvPicPr>
            <a:picLocks noChangeAspect="1" noChangeArrowheads="1"/>
          </p:cNvPicPr>
          <p:nvPr/>
        </p:nvPicPr>
        <p:blipFill>
          <a:blip r:embed="rId3" cstate="print"/>
          <a:srcRect/>
          <a:stretch>
            <a:fillRect/>
          </a:stretch>
        </p:blipFill>
        <p:spPr bwMode="auto">
          <a:xfrm>
            <a:off x="1676400" y="5943600"/>
            <a:ext cx="1600200" cy="914400"/>
          </a:xfrm>
          <a:prstGeom prst="rect">
            <a:avLst/>
          </a:prstGeom>
          <a:noFill/>
        </p:spPr>
      </p:pic>
      <p:pic>
        <p:nvPicPr>
          <p:cNvPr id="1030" name="Picture 6" descr="http://www.globalwarminghoax.com/e107_files/public/1274917004_140_FT0_malaria_mosquito-ucdavis.jpg"/>
          <p:cNvPicPr>
            <a:picLocks noChangeAspect="1" noChangeArrowheads="1"/>
          </p:cNvPicPr>
          <p:nvPr/>
        </p:nvPicPr>
        <p:blipFill>
          <a:blip r:embed="rId4" cstate="print"/>
          <a:srcRect/>
          <a:stretch>
            <a:fillRect/>
          </a:stretch>
        </p:blipFill>
        <p:spPr bwMode="auto">
          <a:xfrm>
            <a:off x="3429000" y="5943601"/>
            <a:ext cx="1828800" cy="914399"/>
          </a:xfrm>
          <a:prstGeom prst="rect">
            <a:avLst/>
          </a:prstGeom>
          <a:noFill/>
        </p:spPr>
      </p:pic>
      <p:pic>
        <p:nvPicPr>
          <p:cNvPr id="1032" name="Picture 8" descr="http://www.cityfarmer.info/wp-content/uploads/2008/09/malaria.jpg"/>
          <p:cNvPicPr>
            <a:picLocks noChangeAspect="1" noChangeArrowheads="1"/>
          </p:cNvPicPr>
          <p:nvPr/>
        </p:nvPicPr>
        <p:blipFill>
          <a:blip r:embed="rId5" cstate="print"/>
          <a:srcRect/>
          <a:stretch>
            <a:fillRect/>
          </a:stretch>
        </p:blipFill>
        <p:spPr bwMode="auto">
          <a:xfrm>
            <a:off x="5334000" y="5943600"/>
            <a:ext cx="1447799" cy="914400"/>
          </a:xfrm>
          <a:prstGeom prst="rect">
            <a:avLst/>
          </a:prstGeom>
          <a:noFill/>
        </p:spPr>
      </p:pic>
      <p:pic>
        <p:nvPicPr>
          <p:cNvPr id="1036" name="Picture 12" descr="http://www.hpb.gov.sg/uploadedImages/HPB_Online/Diseases_and_Conditions/malaria.jpg"/>
          <p:cNvPicPr>
            <a:picLocks noChangeAspect="1" noChangeArrowheads="1"/>
          </p:cNvPicPr>
          <p:nvPr/>
        </p:nvPicPr>
        <p:blipFill>
          <a:blip r:embed="rId6" cstate="print"/>
          <a:srcRect/>
          <a:stretch>
            <a:fillRect/>
          </a:stretch>
        </p:blipFill>
        <p:spPr bwMode="auto">
          <a:xfrm>
            <a:off x="6629400" y="5867401"/>
            <a:ext cx="1318485" cy="990599"/>
          </a:xfrm>
          <a:prstGeom prst="rect">
            <a:avLst/>
          </a:prstGeom>
          <a:noFill/>
        </p:spPr>
      </p:pic>
      <p:pic>
        <p:nvPicPr>
          <p:cNvPr id="11" name="Picture 4" descr="http://www.biology.ccsu.edu/doan/ProjectHope/Malaria%20red.jpg"/>
          <p:cNvPicPr>
            <a:picLocks noChangeAspect="1" noChangeArrowheads="1"/>
          </p:cNvPicPr>
          <p:nvPr/>
        </p:nvPicPr>
        <p:blipFill>
          <a:blip r:embed="rId7" cstate="print"/>
          <a:srcRect/>
          <a:stretch>
            <a:fillRect/>
          </a:stretch>
        </p:blipFill>
        <p:spPr bwMode="auto">
          <a:xfrm>
            <a:off x="7924800" y="5943600"/>
            <a:ext cx="1143000" cy="914400"/>
          </a:xfrm>
          <a:prstGeom prst="rect">
            <a:avLst/>
          </a:prstGeom>
          <a:noFill/>
        </p:spPr>
      </p:pic>
      <p:sp>
        <p:nvSpPr>
          <p:cNvPr id="8" name="Rectangle 7"/>
          <p:cNvSpPr/>
          <p:nvPr/>
        </p:nvSpPr>
        <p:spPr>
          <a:xfrm>
            <a:off x="304800" y="304800"/>
            <a:ext cx="8534400" cy="4801314"/>
          </a:xfrm>
          <a:prstGeom prst="rect">
            <a:avLst/>
          </a:prstGeom>
        </p:spPr>
        <p:txBody>
          <a:bodyPr wrap="square">
            <a:spAutoFit/>
          </a:bodyPr>
          <a:lstStyle/>
          <a:p>
            <a:r>
              <a:rPr lang="en-US" dirty="0"/>
              <a:t>The intersections of the ranges of minimum and maximum temperature for parasite and vector development determine the impact of changes in temperature on malaria transmission. </a:t>
            </a:r>
            <a:endParaRPr lang="en-US" dirty="0" smtClean="0"/>
          </a:p>
          <a:p>
            <a:endParaRPr lang="en-US" dirty="0"/>
          </a:p>
          <a:p>
            <a:r>
              <a:rPr lang="en-US" dirty="0"/>
              <a:t>The minimum temperature for </a:t>
            </a:r>
            <a:r>
              <a:rPr lang="en-US" dirty="0">
                <a:solidFill>
                  <a:srgbClr val="FF0000"/>
                </a:solidFill>
              </a:rPr>
              <a:t>mosquito development is between 8-10°C</a:t>
            </a:r>
            <a:r>
              <a:rPr lang="en-US" dirty="0"/>
              <a:t>, the minimum temperatures for </a:t>
            </a:r>
            <a:r>
              <a:rPr lang="en-US" dirty="0">
                <a:solidFill>
                  <a:srgbClr val="FF0000"/>
                </a:solidFill>
              </a:rPr>
              <a:t>parasite development are between 14-19°C </a:t>
            </a:r>
            <a:r>
              <a:rPr lang="en-US" dirty="0"/>
              <a:t>with </a:t>
            </a:r>
            <a:r>
              <a:rPr lang="en-US" i="1" dirty="0"/>
              <a:t>P. </a:t>
            </a:r>
            <a:r>
              <a:rPr lang="en-US" i="1" dirty="0" err="1"/>
              <a:t>vivax</a:t>
            </a:r>
            <a:r>
              <a:rPr lang="en-US" dirty="0"/>
              <a:t> surviving at lower temperatures than </a:t>
            </a:r>
            <a:r>
              <a:rPr lang="en-US" i="1" dirty="0"/>
              <a:t>P.</a:t>
            </a:r>
            <a:r>
              <a:rPr lang="en-US" dirty="0"/>
              <a:t> </a:t>
            </a:r>
            <a:r>
              <a:rPr lang="en-US" i="1" dirty="0" err="1"/>
              <a:t>falciparum</a:t>
            </a:r>
            <a:r>
              <a:rPr lang="en-US" dirty="0"/>
              <a:t>. </a:t>
            </a:r>
            <a:endParaRPr lang="en-US" dirty="0" smtClean="0"/>
          </a:p>
          <a:p>
            <a:endParaRPr lang="en-US" dirty="0"/>
          </a:p>
          <a:p>
            <a:r>
              <a:rPr lang="en-US" dirty="0">
                <a:solidFill>
                  <a:srgbClr val="FF0000"/>
                </a:solidFill>
              </a:rPr>
              <a:t>The optimum temperature for mosquitoes is 25-27°C</a:t>
            </a:r>
            <a:r>
              <a:rPr lang="en-US" dirty="0"/>
              <a:t>, and </a:t>
            </a:r>
            <a:r>
              <a:rPr lang="en-US" u="sng" dirty="0" smtClean="0">
                <a:solidFill>
                  <a:srgbClr val="FF0000"/>
                </a:solidFill>
              </a:rPr>
              <a:t>the maximum temperature for both vectors and parasites is 40°C </a:t>
            </a:r>
            <a:r>
              <a:rPr lang="en-US" dirty="0" smtClean="0"/>
              <a:t>(</a:t>
            </a:r>
            <a:r>
              <a:rPr lang="en-US" dirty="0"/>
              <a:t>McMichael </a:t>
            </a:r>
            <a:r>
              <a:rPr lang="en-US" i="1" dirty="0"/>
              <a:t>et al.</a:t>
            </a:r>
            <a:r>
              <a:rPr lang="en-US" dirty="0"/>
              <a:t>, 1996).  There are some areas where the climate is optimal for </a:t>
            </a:r>
            <a:r>
              <a:rPr lang="en-US" dirty="0" smtClean="0"/>
              <a:t>malaria </a:t>
            </a:r>
            <a:r>
              <a:rPr lang="en-US" dirty="0"/>
              <a:t>and </a:t>
            </a:r>
            <a:r>
              <a:rPr lang="en-US" i="1" dirty="0"/>
              <a:t>Anopheles </a:t>
            </a:r>
            <a:r>
              <a:rPr lang="en-US" dirty="0"/>
              <a:t>mosquitoes are present, but there is no malaria. </a:t>
            </a:r>
            <a:endParaRPr lang="en-US" dirty="0" smtClean="0"/>
          </a:p>
          <a:p>
            <a:endParaRPr lang="en-US" dirty="0"/>
          </a:p>
          <a:p>
            <a:r>
              <a:rPr lang="en-US" dirty="0"/>
              <a:t> This is called “</a:t>
            </a:r>
            <a:r>
              <a:rPr lang="en-US" dirty="0" err="1">
                <a:solidFill>
                  <a:srgbClr val="FF0000"/>
                </a:solidFill>
              </a:rPr>
              <a:t>Anophelism</a:t>
            </a:r>
            <a:r>
              <a:rPr lang="en-US" dirty="0">
                <a:solidFill>
                  <a:srgbClr val="FF0000"/>
                </a:solidFill>
              </a:rPr>
              <a:t> without malaria</a:t>
            </a:r>
            <a:r>
              <a:rPr lang="en-US" dirty="0"/>
              <a:t>” which can be due to the fact that the </a:t>
            </a:r>
            <a:r>
              <a:rPr lang="en-US" i="1" dirty="0"/>
              <a:t>Anopheles</a:t>
            </a:r>
            <a:r>
              <a:rPr lang="en-US" dirty="0"/>
              <a:t> mosquitoes present do not feed primarily on humans (Bruce-</a:t>
            </a:r>
            <a:r>
              <a:rPr lang="en-US" dirty="0" err="1"/>
              <a:t>Chwatt</a:t>
            </a:r>
            <a:r>
              <a:rPr lang="en-US" dirty="0"/>
              <a:t>, 1985) or because malaria control techniques have eliminated the parasite </a:t>
            </a:r>
            <a:r>
              <a:rPr lang="en-US" dirty="0" smtClean="0"/>
              <a:t>.</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opnews.in/health/files/malaria-cure.jpg"/>
          <p:cNvPicPr>
            <a:picLocks noChangeAspect="1" noChangeArrowheads="1"/>
          </p:cNvPicPr>
          <p:nvPr/>
        </p:nvPicPr>
        <p:blipFill>
          <a:blip r:embed="rId2"/>
          <a:srcRect/>
          <a:stretch>
            <a:fillRect/>
          </a:stretch>
        </p:blipFill>
        <p:spPr bwMode="auto">
          <a:xfrm>
            <a:off x="76200" y="5973305"/>
            <a:ext cx="1447799" cy="884695"/>
          </a:xfrm>
          <a:prstGeom prst="rect">
            <a:avLst/>
          </a:prstGeom>
          <a:noFill/>
        </p:spPr>
      </p:pic>
      <p:pic>
        <p:nvPicPr>
          <p:cNvPr id="1028" name="Picture 4" descr="http://www.biology.ccsu.edu/doan/ProjectHope/Malaria%20red.jpg"/>
          <p:cNvPicPr>
            <a:picLocks noChangeAspect="1" noChangeArrowheads="1"/>
          </p:cNvPicPr>
          <p:nvPr/>
        </p:nvPicPr>
        <p:blipFill>
          <a:blip r:embed="rId3" cstate="print"/>
          <a:srcRect/>
          <a:stretch>
            <a:fillRect/>
          </a:stretch>
        </p:blipFill>
        <p:spPr bwMode="auto">
          <a:xfrm>
            <a:off x="1676400" y="5943600"/>
            <a:ext cx="1600200" cy="914400"/>
          </a:xfrm>
          <a:prstGeom prst="rect">
            <a:avLst/>
          </a:prstGeom>
          <a:noFill/>
        </p:spPr>
      </p:pic>
      <p:pic>
        <p:nvPicPr>
          <p:cNvPr id="1030" name="Picture 6" descr="http://www.globalwarminghoax.com/e107_files/public/1274917004_140_FT0_malaria_mosquito-ucdavis.jpg"/>
          <p:cNvPicPr>
            <a:picLocks noChangeAspect="1" noChangeArrowheads="1"/>
          </p:cNvPicPr>
          <p:nvPr/>
        </p:nvPicPr>
        <p:blipFill>
          <a:blip r:embed="rId4" cstate="print"/>
          <a:srcRect/>
          <a:stretch>
            <a:fillRect/>
          </a:stretch>
        </p:blipFill>
        <p:spPr bwMode="auto">
          <a:xfrm>
            <a:off x="3429000" y="5943601"/>
            <a:ext cx="1828800" cy="914399"/>
          </a:xfrm>
          <a:prstGeom prst="rect">
            <a:avLst/>
          </a:prstGeom>
          <a:noFill/>
        </p:spPr>
      </p:pic>
      <p:pic>
        <p:nvPicPr>
          <p:cNvPr id="1032" name="Picture 8" descr="http://www.cityfarmer.info/wp-content/uploads/2008/09/malaria.jpg"/>
          <p:cNvPicPr>
            <a:picLocks noChangeAspect="1" noChangeArrowheads="1"/>
          </p:cNvPicPr>
          <p:nvPr/>
        </p:nvPicPr>
        <p:blipFill>
          <a:blip r:embed="rId5" cstate="print"/>
          <a:srcRect/>
          <a:stretch>
            <a:fillRect/>
          </a:stretch>
        </p:blipFill>
        <p:spPr bwMode="auto">
          <a:xfrm>
            <a:off x="5334000" y="5943600"/>
            <a:ext cx="1447799" cy="914400"/>
          </a:xfrm>
          <a:prstGeom prst="rect">
            <a:avLst/>
          </a:prstGeom>
          <a:noFill/>
        </p:spPr>
      </p:pic>
      <p:pic>
        <p:nvPicPr>
          <p:cNvPr id="1036" name="Picture 12" descr="http://www.hpb.gov.sg/uploadedImages/HPB_Online/Diseases_and_Conditions/malaria.jpg"/>
          <p:cNvPicPr>
            <a:picLocks noChangeAspect="1" noChangeArrowheads="1"/>
          </p:cNvPicPr>
          <p:nvPr/>
        </p:nvPicPr>
        <p:blipFill>
          <a:blip r:embed="rId6" cstate="print"/>
          <a:srcRect/>
          <a:stretch>
            <a:fillRect/>
          </a:stretch>
        </p:blipFill>
        <p:spPr bwMode="auto">
          <a:xfrm>
            <a:off x="6629400" y="5867401"/>
            <a:ext cx="1318485" cy="990599"/>
          </a:xfrm>
          <a:prstGeom prst="rect">
            <a:avLst/>
          </a:prstGeom>
          <a:noFill/>
        </p:spPr>
      </p:pic>
      <p:pic>
        <p:nvPicPr>
          <p:cNvPr id="11" name="Picture 4" descr="http://www.biology.ccsu.edu/doan/ProjectHope/Malaria%20red.jpg"/>
          <p:cNvPicPr>
            <a:picLocks noChangeAspect="1" noChangeArrowheads="1"/>
          </p:cNvPicPr>
          <p:nvPr/>
        </p:nvPicPr>
        <p:blipFill>
          <a:blip r:embed="rId7" cstate="print"/>
          <a:srcRect/>
          <a:stretch>
            <a:fillRect/>
          </a:stretch>
        </p:blipFill>
        <p:spPr bwMode="auto">
          <a:xfrm>
            <a:off x="7924800" y="5943600"/>
            <a:ext cx="1143000" cy="914400"/>
          </a:xfrm>
          <a:prstGeom prst="rect">
            <a:avLst/>
          </a:prstGeom>
          <a:noFill/>
        </p:spPr>
      </p:pic>
      <p:sp>
        <p:nvSpPr>
          <p:cNvPr id="8" name="Rectangle 7"/>
          <p:cNvSpPr/>
          <p:nvPr/>
        </p:nvSpPr>
        <p:spPr>
          <a:xfrm>
            <a:off x="228600" y="304800"/>
            <a:ext cx="1411477" cy="369332"/>
          </a:xfrm>
          <a:prstGeom prst="rect">
            <a:avLst/>
          </a:prstGeom>
        </p:spPr>
        <p:txBody>
          <a:bodyPr wrap="none">
            <a:spAutoFit/>
          </a:bodyPr>
          <a:lstStyle/>
          <a:p>
            <a:r>
              <a:rPr lang="en-US" b="1" dirty="0"/>
              <a:t>Precipitation</a:t>
            </a:r>
          </a:p>
        </p:txBody>
      </p:sp>
      <p:sp>
        <p:nvSpPr>
          <p:cNvPr id="9" name="Rectangle 8"/>
          <p:cNvSpPr/>
          <p:nvPr/>
        </p:nvSpPr>
        <p:spPr>
          <a:xfrm>
            <a:off x="152400" y="762000"/>
            <a:ext cx="8763000" cy="5355312"/>
          </a:xfrm>
          <a:prstGeom prst="rect">
            <a:avLst/>
          </a:prstGeom>
        </p:spPr>
        <p:txBody>
          <a:bodyPr wrap="square">
            <a:spAutoFit/>
          </a:bodyPr>
          <a:lstStyle/>
          <a:p>
            <a:r>
              <a:rPr lang="en-US" dirty="0" err="1"/>
              <a:t>Anopheline</a:t>
            </a:r>
            <a:r>
              <a:rPr lang="en-US" dirty="0"/>
              <a:t> mosquitoes breed in water habitats, thus requiring just the right amount of precipitation in order for mosquito breeding to occur</a:t>
            </a:r>
            <a:r>
              <a:rPr lang="en-US" dirty="0" smtClean="0"/>
              <a:t>.</a:t>
            </a:r>
          </a:p>
          <a:p>
            <a:endParaRPr lang="en-US" dirty="0" smtClean="0"/>
          </a:p>
          <a:p>
            <a:r>
              <a:rPr lang="en-US" dirty="0" smtClean="0"/>
              <a:t>Different </a:t>
            </a:r>
            <a:r>
              <a:rPr lang="en-US" dirty="0" err="1" smtClean="0"/>
              <a:t>Anopheline</a:t>
            </a:r>
            <a:r>
              <a:rPr lang="en-US" dirty="0" smtClean="0"/>
              <a:t> mosquitoes prefer different types of water bodies in which to breed (</a:t>
            </a:r>
            <a:r>
              <a:rPr lang="en-US" dirty="0" err="1" smtClean="0"/>
              <a:t>Nagpal</a:t>
            </a:r>
            <a:r>
              <a:rPr lang="en-US" dirty="0" smtClean="0"/>
              <a:t> and Sharma, 1995).</a:t>
            </a:r>
          </a:p>
          <a:p>
            <a:endParaRPr lang="en-US" dirty="0" smtClean="0"/>
          </a:p>
          <a:p>
            <a:r>
              <a:rPr lang="en-US" dirty="0" smtClean="0"/>
              <a:t>Too much rainfall, or rainfall accompanied by storm conditions can flush away breeding larvae.</a:t>
            </a:r>
          </a:p>
          <a:p>
            <a:endParaRPr lang="en-US" dirty="0" smtClean="0"/>
          </a:p>
          <a:p>
            <a:r>
              <a:rPr lang="en-US" dirty="0" smtClean="0"/>
              <a:t>Not only the amount and intensity of precipitation, but also the time in the year, whether in the wet or dry season, affects malaria survival (Russell </a:t>
            </a:r>
            <a:r>
              <a:rPr lang="en-US" i="1" dirty="0" smtClean="0"/>
              <a:t>et al.</a:t>
            </a:r>
            <a:r>
              <a:rPr lang="en-US" dirty="0" smtClean="0"/>
              <a:t>, 1963). </a:t>
            </a:r>
          </a:p>
          <a:p>
            <a:endParaRPr lang="en-US" dirty="0" smtClean="0"/>
          </a:p>
          <a:p>
            <a:r>
              <a:rPr lang="en-US" dirty="0" smtClean="0"/>
              <a:t>Rainfall also affects malaria transmission because it increases relative humidity and modifies temperature, and it also affects where and how much mosquito breeding can take place (</a:t>
            </a:r>
            <a:r>
              <a:rPr lang="en-US" dirty="0" err="1" smtClean="0"/>
              <a:t>Pampana</a:t>
            </a:r>
            <a:r>
              <a:rPr lang="en-US" dirty="0" smtClean="0"/>
              <a:t>, 1969).</a:t>
            </a:r>
          </a:p>
          <a:p>
            <a:endParaRPr lang="en-US" dirty="0" smtClean="0"/>
          </a:p>
          <a:p>
            <a:endParaRPr lang="en-US" dirty="0" smtClean="0"/>
          </a:p>
          <a:p>
            <a:endParaRPr lang="en-US" dirty="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opnews.in/health/files/malaria-cure.jpg"/>
          <p:cNvPicPr>
            <a:picLocks noChangeAspect="1" noChangeArrowheads="1"/>
          </p:cNvPicPr>
          <p:nvPr/>
        </p:nvPicPr>
        <p:blipFill>
          <a:blip r:embed="rId2"/>
          <a:srcRect/>
          <a:stretch>
            <a:fillRect/>
          </a:stretch>
        </p:blipFill>
        <p:spPr bwMode="auto">
          <a:xfrm>
            <a:off x="76200" y="5973305"/>
            <a:ext cx="1447799" cy="884695"/>
          </a:xfrm>
          <a:prstGeom prst="rect">
            <a:avLst/>
          </a:prstGeom>
          <a:noFill/>
        </p:spPr>
      </p:pic>
      <p:pic>
        <p:nvPicPr>
          <p:cNvPr id="1028" name="Picture 4" descr="http://www.biology.ccsu.edu/doan/ProjectHope/Malaria%20red.jpg"/>
          <p:cNvPicPr>
            <a:picLocks noChangeAspect="1" noChangeArrowheads="1"/>
          </p:cNvPicPr>
          <p:nvPr/>
        </p:nvPicPr>
        <p:blipFill>
          <a:blip r:embed="rId3" cstate="print"/>
          <a:srcRect/>
          <a:stretch>
            <a:fillRect/>
          </a:stretch>
        </p:blipFill>
        <p:spPr bwMode="auto">
          <a:xfrm>
            <a:off x="1676400" y="5943600"/>
            <a:ext cx="1600200" cy="914400"/>
          </a:xfrm>
          <a:prstGeom prst="rect">
            <a:avLst/>
          </a:prstGeom>
          <a:noFill/>
        </p:spPr>
      </p:pic>
      <p:pic>
        <p:nvPicPr>
          <p:cNvPr id="1030" name="Picture 6" descr="http://www.globalwarminghoax.com/e107_files/public/1274917004_140_FT0_malaria_mosquito-ucdavis.jpg"/>
          <p:cNvPicPr>
            <a:picLocks noChangeAspect="1" noChangeArrowheads="1"/>
          </p:cNvPicPr>
          <p:nvPr/>
        </p:nvPicPr>
        <p:blipFill>
          <a:blip r:embed="rId4" cstate="print"/>
          <a:srcRect/>
          <a:stretch>
            <a:fillRect/>
          </a:stretch>
        </p:blipFill>
        <p:spPr bwMode="auto">
          <a:xfrm>
            <a:off x="3429000" y="5943601"/>
            <a:ext cx="1828800" cy="914399"/>
          </a:xfrm>
          <a:prstGeom prst="rect">
            <a:avLst/>
          </a:prstGeom>
          <a:noFill/>
        </p:spPr>
      </p:pic>
      <p:pic>
        <p:nvPicPr>
          <p:cNvPr id="1032" name="Picture 8" descr="http://www.cityfarmer.info/wp-content/uploads/2008/09/malaria.jpg"/>
          <p:cNvPicPr>
            <a:picLocks noChangeAspect="1" noChangeArrowheads="1"/>
          </p:cNvPicPr>
          <p:nvPr/>
        </p:nvPicPr>
        <p:blipFill>
          <a:blip r:embed="rId5" cstate="print"/>
          <a:srcRect/>
          <a:stretch>
            <a:fillRect/>
          </a:stretch>
        </p:blipFill>
        <p:spPr bwMode="auto">
          <a:xfrm>
            <a:off x="5334000" y="5943600"/>
            <a:ext cx="1447799" cy="914400"/>
          </a:xfrm>
          <a:prstGeom prst="rect">
            <a:avLst/>
          </a:prstGeom>
          <a:noFill/>
        </p:spPr>
      </p:pic>
      <p:pic>
        <p:nvPicPr>
          <p:cNvPr id="1036" name="Picture 12" descr="http://www.hpb.gov.sg/uploadedImages/HPB_Online/Diseases_and_Conditions/malaria.jpg"/>
          <p:cNvPicPr>
            <a:picLocks noChangeAspect="1" noChangeArrowheads="1"/>
          </p:cNvPicPr>
          <p:nvPr/>
        </p:nvPicPr>
        <p:blipFill>
          <a:blip r:embed="rId6" cstate="print"/>
          <a:srcRect/>
          <a:stretch>
            <a:fillRect/>
          </a:stretch>
        </p:blipFill>
        <p:spPr bwMode="auto">
          <a:xfrm>
            <a:off x="6629400" y="5867401"/>
            <a:ext cx="1318485" cy="990599"/>
          </a:xfrm>
          <a:prstGeom prst="rect">
            <a:avLst/>
          </a:prstGeom>
          <a:noFill/>
        </p:spPr>
      </p:pic>
      <p:pic>
        <p:nvPicPr>
          <p:cNvPr id="11" name="Picture 4" descr="http://www.biology.ccsu.edu/doan/ProjectHope/Malaria%20red.jpg"/>
          <p:cNvPicPr>
            <a:picLocks noChangeAspect="1" noChangeArrowheads="1"/>
          </p:cNvPicPr>
          <p:nvPr/>
        </p:nvPicPr>
        <p:blipFill>
          <a:blip r:embed="rId7" cstate="print"/>
          <a:srcRect/>
          <a:stretch>
            <a:fillRect/>
          </a:stretch>
        </p:blipFill>
        <p:spPr bwMode="auto">
          <a:xfrm>
            <a:off x="7924800" y="5943600"/>
            <a:ext cx="1143000" cy="914400"/>
          </a:xfrm>
          <a:prstGeom prst="rect">
            <a:avLst/>
          </a:prstGeom>
          <a:noFill/>
        </p:spPr>
      </p:pic>
      <p:sp>
        <p:nvSpPr>
          <p:cNvPr id="8" name="Rectangle 7"/>
          <p:cNvSpPr/>
          <p:nvPr/>
        </p:nvSpPr>
        <p:spPr>
          <a:xfrm>
            <a:off x="228600" y="304800"/>
            <a:ext cx="1891672" cy="369332"/>
          </a:xfrm>
          <a:prstGeom prst="rect">
            <a:avLst/>
          </a:prstGeom>
        </p:spPr>
        <p:txBody>
          <a:bodyPr wrap="none">
            <a:spAutoFit/>
          </a:bodyPr>
          <a:lstStyle/>
          <a:p>
            <a:r>
              <a:rPr lang="en-US" b="1" dirty="0" smtClean="0"/>
              <a:t>Relative Humidity</a:t>
            </a:r>
            <a:endParaRPr lang="en-US" b="1" dirty="0"/>
          </a:p>
        </p:txBody>
      </p:sp>
      <p:sp>
        <p:nvSpPr>
          <p:cNvPr id="9" name="Rectangle 8"/>
          <p:cNvSpPr/>
          <p:nvPr/>
        </p:nvSpPr>
        <p:spPr>
          <a:xfrm>
            <a:off x="228600" y="838200"/>
            <a:ext cx="8382000" cy="1754326"/>
          </a:xfrm>
          <a:prstGeom prst="rect">
            <a:avLst/>
          </a:prstGeom>
        </p:spPr>
        <p:txBody>
          <a:bodyPr wrap="square">
            <a:spAutoFit/>
          </a:bodyPr>
          <a:lstStyle/>
          <a:p>
            <a:r>
              <a:rPr lang="en-US" dirty="0" smtClean="0"/>
              <a:t>Relative humidity also affects malaria transmission.</a:t>
            </a:r>
          </a:p>
          <a:p>
            <a:endParaRPr lang="en-US" dirty="0" smtClean="0"/>
          </a:p>
          <a:p>
            <a:r>
              <a:rPr lang="en-US" dirty="0" smtClean="0"/>
              <a:t>Plasmodium parasites are not affected by relative humidity, but mosquitoes are.</a:t>
            </a:r>
          </a:p>
          <a:p>
            <a:endParaRPr lang="en-US" dirty="0" smtClean="0"/>
          </a:p>
          <a:p>
            <a:r>
              <a:rPr lang="en-US" dirty="0" smtClean="0"/>
              <a:t>If the average monthly relative humidity is below 60%, it is believed that the life of the mosquito is so shortened that there is no malaria transmission (</a:t>
            </a:r>
            <a:r>
              <a:rPr lang="en-US" dirty="0" err="1" smtClean="0"/>
              <a:t>Pampana</a:t>
            </a:r>
            <a:r>
              <a:rPr lang="en-US" dirty="0" smtClean="0"/>
              <a:t>, 1969). </a:t>
            </a:r>
            <a:endParaRPr lang="en-US" dirty="0"/>
          </a:p>
        </p:txBody>
      </p:sp>
      <p:sp>
        <p:nvSpPr>
          <p:cNvPr id="10" name="Rectangle 9"/>
          <p:cNvSpPr/>
          <p:nvPr/>
        </p:nvSpPr>
        <p:spPr>
          <a:xfrm>
            <a:off x="381000" y="2895600"/>
            <a:ext cx="694421" cy="369332"/>
          </a:xfrm>
          <a:prstGeom prst="rect">
            <a:avLst/>
          </a:prstGeom>
        </p:spPr>
        <p:txBody>
          <a:bodyPr wrap="none">
            <a:spAutoFit/>
          </a:bodyPr>
          <a:lstStyle/>
          <a:p>
            <a:r>
              <a:rPr lang="en-US" b="1" dirty="0" smtClean="0"/>
              <a:t>Wind</a:t>
            </a:r>
            <a:endParaRPr lang="en-US" b="1" dirty="0"/>
          </a:p>
        </p:txBody>
      </p:sp>
      <p:sp>
        <p:nvSpPr>
          <p:cNvPr id="12" name="Rectangle 11"/>
          <p:cNvSpPr/>
          <p:nvPr/>
        </p:nvSpPr>
        <p:spPr>
          <a:xfrm>
            <a:off x="381000" y="3429000"/>
            <a:ext cx="8382000" cy="1754326"/>
          </a:xfrm>
          <a:prstGeom prst="rect">
            <a:avLst/>
          </a:prstGeom>
        </p:spPr>
        <p:txBody>
          <a:bodyPr wrap="square">
            <a:spAutoFit/>
          </a:bodyPr>
          <a:lstStyle/>
          <a:p>
            <a:r>
              <a:rPr lang="en-US" dirty="0" smtClean="0"/>
              <a:t>Wind may play both negative and positive roles in the malaria cycle because very strong winds can decrease biting or </a:t>
            </a:r>
            <a:r>
              <a:rPr lang="en-US" dirty="0" err="1" smtClean="0"/>
              <a:t>ovipositing</a:t>
            </a:r>
            <a:r>
              <a:rPr lang="en-US" dirty="0" smtClean="0"/>
              <a:t> by mosquitoes, while at the same time extending the length of the flight of the mosquito.  </a:t>
            </a:r>
          </a:p>
          <a:p>
            <a:endParaRPr lang="en-US" dirty="0" smtClean="0"/>
          </a:p>
          <a:p>
            <a:r>
              <a:rPr lang="en-US" dirty="0" smtClean="0"/>
              <a:t>During a monsoon, wind has the potential to change the geographic distribution of mosquitoes (Russell </a:t>
            </a:r>
            <a:r>
              <a:rPr lang="en-US" i="1" dirty="0" smtClean="0"/>
              <a:t>et al.</a:t>
            </a:r>
            <a:r>
              <a:rPr lang="en-US" dirty="0" smtClean="0"/>
              <a:t>, 1963).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opnews.in/health/files/malaria-cure.jpg"/>
          <p:cNvPicPr>
            <a:picLocks noChangeAspect="1" noChangeArrowheads="1"/>
          </p:cNvPicPr>
          <p:nvPr/>
        </p:nvPicPr>
        <p:blipFill>
          <a:blip r:embed="rId2"/>
          <a:srcRect/>
          <a:stretch>
            <a:fillRect/>
          </a:stretch>
        </p:blipFill>
        <p:spPr bwMode="auto">
          <a:xfrm>
            <a:off x="76200" y="5973305"/>
            <a:ext cx="1447799" cy="884695"/>
          </a:xfrm>
          <a:prstGeom prst="rect">
            <a:avLst/>
          </a:prstGeom>
          <a:noFill/>
        </p:spPr>
      </p:pic>
      <p:pic>
        <p:nvPicPr>
          <p:cNvPr id="1028" name="Picture 4" descr="http://www.biology.ccsu.edu/doan/ProjectHope/Malaria%20red.jpg"/>
          <p:cNvPicPr>
            <a:picLocks noChangeAspect="1" noChangeArrowheads="1"/>
          </p:cNvPicPr>
          <p:nvPr/>
        </p:nvPicPr>
        <p:blipFill>
          <a:blip r:embed="rId3" cstate="print"/>
          <a:srcRect/>
          <a:stretch>
            <a:fillRect/>
          </a:stretch>
        </p:blipFill>
        <p:spPr bwMode="auto">
          <a:xfrm>
            <a:off x="1676400" y="5943600"/>
            <a:ext cx="1600200" cy="914400"/>
          </a:xfrm>
          <a:prstGeom prst="rect">
            <a:avLst/>
          </a:prstGeom>
          <a:noFill/>
        </p:spPr>
      </p:pic>
      <p:pic>
        <p:nvPicPr>
          <p:cNvPr id="1030" name="Picture 6" descr="http://www.globalwarminghoax.com/e107_files/public/1274917004_140_FT0_malaria_mosquito-ucdavis.jpg"/>
          <p:cNvPicPr>
            <a:picLocks noChangeAspect="1" noChangeArrowheads="1"/>
          </p:cNvPicPr>
          <p:nvPr/>
        </p:nvPicPr>
        <p:blipFill>
          <a:blip r:embed="rId4" cstate="print"/>
          <a:srcRect/>
          <a:stretch>
            <a:fillRect/>
          </a:stretch>
        </p:blipFill>
        <p:spPr bwMode="auto">
          <a:xfrm>
            <a:off x="3429000" y="5943601"/>
            <a:ext cx="1828800" cy="914399"/>
          </a:xfrm>
          <a:prstGeom prst="rect">
            <a:avLst/>
          </a:prstGeom>
          <a:noFill/>
        </p:spPr>
      </p:pic>
      <p:pic>
        <p:nvPicPr>
          <p:cNvPr id="1032" name="Picture 8" descr="http://www.cityfarmer.info/wp-content/uploads/2008/09/malaria.jpg"/>
          <p:cNvPicPr>
            <a:picLocks noChangeAspect="1" noChangeArrowheads="1"/>
          </p:cNvPicPr>
          <p:nvPr/>
        </p:nvPicPr>
        <p:blipFill>
          <a:blip r:embed="rId5" cstate="print"/>
          <a:srcRect/>
          <a:stretch>
            <a:fillRect/>
          </a:stretch>
        </p:blipFill>
        <p:spPr bwMode="auto">
          <a:xfrm>
            <a:off x="5334000" y="5943600"/>
            <a:ext cx="1447799" cy="914400"/>
          </a:xfrm>
          <a:prstGeom prst="rect">
            <a:avLst/>
          </a:prstGeom>
          <a:noFill/>
        </p:spPr>
      </p:pic>
      <p:pic>
        <p:nvPicPr>
          <p:cNvPr id="1036" name="Picture 12" descr="http://www.hpb.gov.sg/uploadedImages/HPB_Online/Diseases_and_Conditions/malaria.jpg"/>
          <p:cNvPicPr>
            <a:picLocks noChangeAspect="1" noChangeArrowheads="1"/>
          </p:cNvPicPr>
          <p:nvPr/>
        </p:nvPicPr>
        <p:blipFill>
          <a:blip r:embed="rId6" cstate="print"/>
          <a:srcRect/>
          <a:stretch>
            <a:fillRect/>
          </a:stretch>
        </p:blipFill>
        <p:spPr bwMode="auto">
          <a:xfrm>
            <a:off x="6629400" y="5867401"/>
            <a:ext cx="1318485" cy="990599"/>
          </a:xfrm>
          <a:prstGeom prst="rect">
            <a:avLst/>
          </a:prstGeom>
          <a:noFill/>
        </p:spPr>
      </p:pic>
      <p:pic>
        <p:nvPicPr>
          <p:cNvPr id="11" name="Picture 4" descr="http://www.biology.ccsu.edu/doan/ProjectHope/Malaria%20red.jpg"/>
          <p:cNvPicPr>
            <a:picLocks noChangeAspect="1" noChangeArrowheads="1"/>
          </p:cNvPicPr>
          <p:nvPr/>
        </p:nvPicPr>
        <p:blipFill>
          <a:blip r:embed="rId7" cstate="print"/>
          <a:srcRect/>
          <a:stretch>
            <a:fillRect/>
          </a:stretch>
        </p:blipFill>
        <p:spPr bwMode="auto">
          <a:xfrm>
            <a:off x="7924800" y="5943600"/>
            <a:ext cx="1143000" cy="914400"/>
          </a:xfrm>
          <a:prstGeom prst="rect">
            <a:avLst/>
          </a:prstGeom>
          <a:noFill/>
        </p:spPr>
      </p:pic>
      <p:sp>
        <p:nvSpPr>
          <p:cNvPr id="8" name="Rectangle 7"/>
          <p:cNvSpPr/>
          <p:nvPr/>
        </p:nvSpPr>
        <p:spPr>
          <a:xfrm>
            <a:off x="304800" y="304800"/>
            <a:ext cx="4448462" cy="369332"/>
          </a:xfrm>
          <a:prstGeom prst="rect">
            <a:avLst/>
          </a:prstGeom>
        </p:spPr>
        <p:txBody>
          <a:bodyPr wrap="none">
            <a:spAutoFit/>
          </a:bodyPr>
          <a:lstStyle/>
          <a:p>
            <a:r>
              <a:rPr lang="en-US" b="1" dirty="0" smtClean="0"/>
              <a:t>Daily Temperature Variations - Net Radiation</a:t>
            </a:r>
            <a:endParaRPr lang="en-US" b="1" dirty="0"/>
          </a:p>
        </p:txBody>
      </p:sp>
      <p:pic>
        <p:nvPicPr>
          <p:cNvPr id="13314" name="Picture 2" descr="http://apollo.lsc.vsc.edu/classes/met130/notes/chapter3/graphics/t_diurnal4.free.gif"/>
          <p:cNvPicPr>
            <a:picLocks noChangeAspect="1" noChangeArrowheads="1"/>
          </p:cNvPicPr>
          <p:nvPr/>
        </p:nvPicPr>
        <p:blipFill>
          <a:blip r:embed="rId8"/>
          <a:srcRect/>
          <a:stretch>
            <a:fillRect/>
          </a:stretch>
        </p:blipFill>
        <p:spPr bwMode="auto">
          <a:xfrm>
            <a:off x="457200" y="1600200"/>
            <a:ext cx="3867150" cy="3343275"/>
          </a:xfrm>
          <a:prstGeom prst="rect">
            <a:avLst/>
          </a:prstGeom>
          <a:noFill/>
        </p:spPr>
      </p:pic>
      <p:sp>
        <p:nvSpPr>
          <p:cNvPr id="10" name="Rectangle 9"/>
          <p:cNvSpPr/>
          <p:nvPr/>
        </p:nvSpPr>
        <p:spPr>
          <a:xfrm>
            <a:off x="4343400" y="1752600"/>
            <a:ext cx="4572000" cy="3970318"/>
          </a:xfrm>
          <a:prstGeom prst="rect">
            <a:avLst/>
          </a:prstGeom>
        </p:spPr>
        <p:txBody>
          <a:bodyPr>
            <a:spAutoFit/>
          </a:bodyPr>
          <a:lstStyle/>
          <a:p>
            <a:r>
              <a:rPr lang="en-US" dirty="0" smtClean="0"/>
              <a:t>The </a:t>
            </a:r>
            <a:r>
              <a:rPr lang="en-US" i="1" dirty="0" smtClean="0"/>
              <a:t>net radiation</a:t>
            </a:r>
            <a:r>
              <a:rPr lang="en-US" dirty="0" smtClean="0"/>
              <a:t> determines whether the surface temperature rises, falls, or remains the same.</a:t>
            </a:r>
          </a:p>
          <a:p>
            <a:endParaRPr lang="en-US" dirty="0" smtClean="0"/>
          </a:p>
          <a:p>
            <a:r>
              <a:rPr lang="en-US" dirty="0" smtClean="0"/>
              <a:t>net radiation = incoming solar - outgoing IR.</a:t>
            </a:r>
          </a:p>
          <a:p>
            <a:endParaRPr lang="en-US" dirty="0" smtClean="0"/>
          </a:p>
          <a:p>
            <a:r>
              <a:rPr lang="en-US" dirty="0" smtClean="0"/>
              <a:t>If the net radiation &gt; 0, surface warms ( 6 AM - 3-5 PM)</a:t>
            </a:r>
          </a:p>
          <a:p>
            <a:endParaRPr lang="en-US" dirty="0" smtClean="0"/>
          </a:p>
          <a:p>
            <a:r>
              <a:rPr lang="en-US" dirty="0" smtClean="0"/>
              <a:t>if the net radiation &lt; 0, surface cools (3-5 PM - 6 AM)</a:t>
            </a:r>
          </a:p>
          <a:p>
            <a:endParaRPr lang="en-US" dirty="0" smtClean="0"/>
          </a:p>
          <a:p>
            <a:endParaRPr lang="en-US" dirty="0" smtClean="0"/>
          </a:p>
          <a:p>
            <a:endParaRPr lang="en-US" dirty="0"/>
          </a:p>
        </p:txBody>
      </p:sp>
      <p:sp>
        <p:nvSpPr>
          <p:cNvPr id="12" name="Rectangle 11"/>
          <p:cNvSpPr/>
          <p:nvPr/>
        </p:nvSpPr>
        <p:spPr>
          <a:xfrm>
            <a:off x="457200" y="762000"/>
            <a:ext cx="8458200" cy="646331"/>
          </a:xfrm>
          <a:prstGeom prst="rect">
            <a:avLst/>
          </a:prstGeom>
        </p:spPr>
        <p:txBody>
          <a:bodyPr wrap="square">
            <a:spAutoFit/>
          </a:bodyPr>
          <a:lstStyle/>
          <a:p>
            <a:r>
              <a:rPr lang="en-US" dirty="0" smtClean="0"/>
              <a:t>Diurnal temperature variation is a meteorological term that relates to the variation in temperature that occurs from the highs of the day to the cool of nights.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opnews.in/health/files/malaria-cure.jpg"/>
          <p:cNvPicPr>
            <a:picLocks noChangeAspect="1" noChangeArrowheads="1"/>
          </p:cNvPicPr>
          <p:nvPr/>
        </p:nvPicPr>
        <p:blipFill>
          <a:blip r:embed="rId2"/>
          <a:srcRect/>
          <a:stretch>
            <a:fillRect/>
          </a:stretch>
        </p:blipFill>
        <p:spPr bwMode="auto">
          <a:xfrm>
            <a:off x="76200" y="5973305"/>
            <a:ext cx="1447799" cy="884695"/>
          </a:xfrm>
          <a:prstGeom prst="rect">
            <a:avLst/>
          </a:prstGeom>
          <a:noFill/>
        </p:spPr>
      </p:pic>
      <p:pic>
        <p:nvPicPr>
          <p:cNvPr id="1028" name="Picture 4" descr="http://www.biology.ccsu.edu/doan/ProjectHope/Malaria%20red.jpg"/>
          <p:cNvPicPr>
            <a:picLocks noChangeAspect="1" noChangeArrowheads="1"/>
          </p:cNvPicPr>
          <p:nvPr/>
        </p:nvPicPr>
        <p:blipFill>
          <a:blip r:embed="rId3" cstate="print"/>
          <a:srcRect/>
          <a:stretch>
            <a:fillRect/>
          </a:stretch>
        </p:blipFill>
        <p:spPr bwMode="auto">
          <a:xfrm>
            <a:off x="1676400" y="5943600"/>
            <a:ext cx="1600200" cy="914400"/>
          </a:xfrm>
          <a:prstGeom prst="rect">
            <a:avLst/>
          </a:prstGeom>
          <a:noFill/>
        </p:spPr>
      </p:pic>
      <p:pic>
        <p:nvPicPr>
          <p:cNvPr id="1030" name="Picture 6" descr="http://www.globalwarminghoax.com/e107_files/public/1274917004_140_FT0_malaria_mosquito-ucdavis.jpg"/>
          <p:cNvPicPr>
            <a:picLocks noChangeAspect="1" noChangeArrowheads="1"/>
          </p:cNvPicPr>
          <p:nvPr/>
        </p:nvPicPr>
        <p:blipFill>
          <a:blip r:embed="rId4" cstate="print"/>
          <a:srcRect/>
          <a:stretch>
            <a:fillRect/>
          </a:stretch>
        </p:blipFill>
        <p:spPr bwMode="auto">
          <a:xfrm>
            <a:off x="3429000" y="5943601"/>
            <a:ext cx="1828800" cy="914399"/>
          </a:xfrm>
          <a:prstGeom prst="rect">
            <a:avLst/>
          </a:prstGeom>
          <a:noFill/>
        </p:spPr>
      </p:pic>
      <p:pic>
        <p:nvPicPr>
          <p:cNvPr id="1032" name="Picture 8" descr="http://www.cityfarmer.info/wp-content/uploads/2008/09/malaria.jpg"/>
          <p:cNvPicPr>
            <a:picLocks noChangeAspect="1" noChangeArrowheads="1"/>
          </p:cNvPicPr>
          <p:nvPr/>
        </p:nvPicPr>
        <p:blipFill>
          <a:blip r:embed="rId5" cstate="print"/>
          <a:srcRect/>
          <a:stretch>
            <a:fillRect/>
          </a:stretch>
        </p:blipFill>
        <p:spPr bwMode="auto">
          <a:xfrm>
            <a:off x="5334000" y="5943600"/>
            <a:ext cx="1447799" cy="914400"/>
          </a:xfrm>
          <a:prstGeom prst="rect">
            <a:avLst/>
          </a:prstGeom>
          <a:noFill/>
        </p:spPr>
      </p:pic>
      <p:pic>
        <p:nvPicPr>
          <p:cNvPr id="1036" name="Picture 12" descr="http://www.hpb.gov.sg/uploadedImages/HPB_Online/Diseases_and_Conditions/malaria.jpg"/>
          <p:cNvPicPr>
            <a:picLocks noChangeAspect="1" noChangeArrowheads="1"/>
          </p:cNvPicPr>
          <p:nvPr/>
        </p:nvPicPr>
        <p:blipFill>
          <a:blip r:embed="rId6" cstate="print"/>
          <a:srcRect/>
          <a:stretch>
            <a:fillRect/>
          </a:stretch>
        </p:blipFill>
        <p:spPr bwMode="auto">
          <a:xfrm>
            <a:off x="6629400" y="5867401"/>
            <a:ext cx="1318485" cy="990599"/>
          </a:xfrm>
          <a:prstGeom prst="rect">
            <a:avLst/>
          </a:prstGeom>
          <a:noFill/>
        </p:spPr>
      </p:pic>
      <p:pic>
        <p:nvPicPr>
          <p:cNvPr id="11" name="Picture 4" descr="http://www.biology.ccsu.edu/doan/ProjectHope/Malaria%20red.jpg"/>
          <p:cNvPicPr>
            <a:picLocks noChangeAspect="1" noChangeArrowheads="1"/>
          </p:cNvPicPr>
          <p:nvPr/>
        </p:nvPicPr>
        <p:blipFill>
          <a:blip r:embed="rId7" cstate="print"/>
          <a:srcRect/>
          <a:stretch>
            <a:fillRect/>
          </a:stretch>
        </p:blipFill>
        <p:spPr bwMode="auto">
          <a:xfrm>
            <a:off x="7924800" y="5943600"/>
            <a:ext cx="1143000" cy="914400"/>
          </a:xfrm>
          <a:prstGeom prst="rect">
            <a:avLst/>
          </a:prstGeom>
          <a:noFill/>
        </p:spPr>
      </p:pic>
      <p:sp>
        <p:nvSpPr>
          <p:cNvPr id="8" name="Rectangle 7"/>
          <p:cNvSpPr/>
          <p:nvPr/>
        </p:nvSpPr>
        <p:spPr>
          <a:xfrm>
            <a:off x="304800" y="457200"/>
            <a:ext cx="6705600" cy="369332"/>
          </a:xfrm>
          <a:prstGeom prst="rect">
            <a:avLst/>
          </a:prstGeom>
        </p:spPr>
        <p:txBody>
          <a:bodyPr wrap="square">
            <a:spAutoFit/>
          </a:bodyPr>
          <a:lstStyle/>
          <a:p>
            <a:r>
              <a:rPr lang="en-US" b="1" dirty="0" smtClean="0"/>
              <a:t>Factors Affecting Daytime Warming - Fundamental Process.</a:t>
            </a:r>
            <a:endParaRPr lang="en-US" b="1" dirty="0"/>
          </a:p>
        </p:txBody>
      </p:sp>
      <p:sp>
        <p:nvSpPr>
          <p:cNvPr id="12" name="Rectangle 11"/>
          <p:cNvSpPr/>
          <p:nvPr/>
        </p:nvSpPr>
        <p:spPr>
          <a:xfrm>
            <a:off x="609600" y="3505200"/>
            <a:ext cx="8001000" cy="2308324"/>
          </a:xfrm>
          <a:prstGeom prst="rect">
            <a:avLst/>
          </a:prstGeom>
        </p:spPr>
        <p:txBody>
          <a:bodyPr wrap="square">
            <a:spAutoFit/>
          </a:bodyPr>
          <a:lstStyle/>
          <a:p>
            <a:r>
              <a:rPr lang="en-US" dirty="0" smtClean="0"/>
              <a:t>Heat is transported from the hot surface to air molecules very near the hot surface by </a:t>
            </a:r>
            <a:r>
              <a:rPr lang="en-US" i="1" dirty="0" smtClean="0"/>
              <a:t>conduction.</a:t>
            </a:r>
          </a:p>
          <a:p>
            <a:endParaRPr lang="en-US" i="1" dirty="0" smtClean="0"/>
          </a:p>
          <a:p>
            <a:r>
              <a:rPr lang="en-US" dirty="0" smtClean="0"/>
              <a:t>Heat is then transported further upward by </a:t>
            </a:r>
            <a:r>
              <a:rPr lang="en-US" i="1" dirty="0" smtClean="0"/>
              <a:t>convection</a:t>
            </a:r>
            <a:r>
              <a:rPr lang="en-US" dirty="0" smtClean="0"/>
              <a:t> - thermals of air.</a:t>
            </a:r>
          </a:p>
          <a:p>
            <a:endParaRPr lang="en-US" dirty="0" smtClean="0"/>
          </a:p>
          <a:p>
            <a:r>
              <a:rPr lang="en-US" dirty="0" smtClean="0"/>
              <a:t>The layer of air near the earth's surface where most of the daily temperature variation occurs as a result of the heating/cooling of the ground is called the </a:t>
            </a:r>
            <a:r>
              <a:rPr lang="en-US" i="1" dirty="0" smtClean="0"/>
              <a:t>boundary layer (1-1.5Km)</a:t>
            </a:r>
            <a:endParaRPr lang="en-US" dirty="0"/>
          </a:p>
        </p:txBody>
      </p:sp>
      <p:pic>
        <p:nvPicPr>
          <p:cNvPr id="12294" name="Picture 6" descr="http://apollo.lsc.vsc.edu/classes/met130/notes/chapter3/graphics/heat_fund3.free.gif"/>
          <p:cNvPicPr>
            <a:picLocks noChangeAspect="1" noChangeArrowheads="1"/>
          </p:cNvPicPr>
          <p:nvPr/>
        </p:nvPicPr>
        <p:blipFill>
          <a:blip r:embed="rId8"/>
          <a:srcRect/>
          <a:stretch>
            <a:fillRect/>
          </a:stretch>
        </p:blipFill>
        <p:spPr bwMode="auto">
          <a:xfrm>
            <a:off x="2362200" y="1295400"/>
            <a:ext cx="4019550" cy="18288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opnews.in/health/files/malaria-cure.jpg"/>
          <p:cNvPicPr>
            <a:picLocks noChangeAspect="1" noChangeArrowheads="1"/>
          </p:cNvPicPr>
          <p:nvPr/>
        </p:nvPicPr>
        <p:blipFill>
          <a:blip r:embed="rId2"/>
          <a:srcRect/>
          <a:stretch>
            <a:fillRect/>
          </a:stretch>
        </p:blipFill>
        <p:spPr bwMode="auto">
          <a:xfrm>
            <a:off x="76200" y="5973305"/>
            <a:ext cx="1447799" cy="884695"/>
          </a:xfrm>
          <a:prstGeom prst="rect">
            <a:avLst/>
          </a:prstGeom>
          <a:noFill/>
        </p:spPr>
      </p:pic>
      <p:pic>
        <p:nvPicPr>
          <p:cNvPr id="1028" name="Picture 4" descr="http://www.biology.ccsu.edu/doan/ProjectHope/Malaria%20red.jpg"/>
          <p:cNvPicPr>
            <a:picLocks noChangeAspect="1" noChangeArrowheads="1"/>
          </p:cNvPicPr>
          <p:nvPr/>
        </p:nvPicPr>
        <p:blipFill>
          <a:blip r:embed="rId3" cstate="print"/>
          <a:srcRect/>
          <a:stretch>
            <a:fillRect/>
          </a:stretch>
        </p:blipFill>
        <p:spPr bwMode="auto">
          <a:xfrm>
            <a:off x="1676400" y="5943600"/>
            <a:ext cx="1600200" cy="914400"/>
          </a:xfrm>
          <a:prstGeom prst="rect">
            <a:avLst/>
          </a:prstGeom>
          <a:noFill/>
        </p:spPr>
      </p:pic>
      <p:pic>
        <p:nvPicPr>
          <p:cNvPr id="1030" name="Picture 6" descr="http://www.globalwarminghoax.com/e107_files/public/1274917004_140_FT0_malaria_mosquito-ucdavis.jpg"/>
          <p:cNvPicPr>
            <a:picLocks noChangeAspect="1" noChangeArrowheads="1"/>
          </p:cNvPicPr>
          <p:nvPr/>
        </p:nvPicPr>
        <p:blipFill>
          <a:blip r:embed="rId4" cstate="print"/>
          <a:srcRect/>
          <a:stretch>
            <a:fillRect/>
          </a:stretch>
        </p:blipFill>
        <p:spPr bwMode="auto">
          <a:xfrm>
            <a:off x="3429000" y="5943601"/>
            <a:ext cx="1828800" cy="914399"/>
          </a:xfrm>
          <a:prstGeom prst="rect">
            <a:avLst/>
          </a:prstGeom>
          <a:noFill/>
        </p:spPr>
      </p:pic>
      <p:pic>
        <p:nvPicPr>
          <p:cNvPr id="1032" name="Picture 8" descr="http://www.cityfarmer.info/wp-content/uploads/2008/09/malaria.jpg"/>
          <p:cNvPicPr>
            <a:picLocks noChangeAspect="1" noChangeArrowheads="1"/>
          </p:cNvPicPr>
          <p:nvPr/>
        </p:nvPicPr>
        <p:blipFill>
          <a:blip r:embed="rId5" cstate="print"/>
          <a:srcRect/>
          <a:stretch>
            <a:fillRect/>
          </a:stretch>
        </p:blipFill>
        <p:spPr bwMode="auto">
          <a:xfrm>
            <a:off x="5334000" y="5943600"/>
            <a:ext cx="1447799" cy="914400"/>
          </a:xfrm>
          <a:prstGeom prst="rect">
            <a:avLst/>
          </a:prstGeom>
          <a:noFill/>
        </p:spPr>
      </p:pic>
      <p:pic>
        <p:nvPicPr>
          <p:cNvPr id="1036" name="Picture 12" descr="http://www.hpb.gov.sg/uploadedImages/HPB_Online/Diseases_and_Conditions/malaria.jpg"/>
          <p:cNvPicPr>
            <a:picLocks noChangeAspect="1" noChangeArrowheads="1"/>
          </p:cNvPicPr>
          <p:nvPr/>
        </p:nvPicPr>
        <p:blipFill>
          <a:blip r:embed="rId6" cstate="print"/>
          <a:srcRect/>
          <a:stretch>
            <a:fillRect/>
          </a:stretch>
        </p:blipFill>
        <p:spPr bwMode="auto">
          <a:xfrm>
            <a:off x="6629400" y="5867401"/>
            <a:ext cx="1318485" cy="990599"/>
          </a:xfrm>
          <a:prstGeom prst="rect">
            <a:avLst/>
          </a:prstGeom>
          <a:noFill/>
        </p:spPr>
      </p:pic>
      <p:pic>
        <p:nvPicPr>
          <p:cNvPr id="11" name="Picture 4" descr="http://www.biology.ccsu.edu/doan/ProjectHope/Malaria%20red.jpg"/>
          <p:cNvPicPr>
            <a:picLocks noChangeAspect="1" noChangeArrowheads="1"/>
          </p:cNvPicPr>
          <p:nvPr/>
        </p:nvPicPr>
        <p:blipFill>
          <a:blip r:embed="rId7" cstate="print"/>
          <a:srcRect/>
          <a:stretch>
            <a:fillRect/>
          </a:stretch>
        </p:blipFill>
        <p:spPr bwMode="auto">
          <a:xfrm>
            <a:off x="7924800" y="5943600"/>
            <a:ext cx="1143000" cy="914400"/>
          </a:xfrm>
          <a:prstGeom prst="rect">
            <a:avLst/>
          </a:prstGeom>
          <a:noFill/>
        </p:spPr>
      </p:pic>
      <p:sp>
        <p:nvSpPr>
          <p:cNvPr id="8" name="Rectangle 7"/>
          <p:cNvSpPr/>
          <p:nvPr/>
        </p:nvSpPr>
        <p:spPr>
          <a:xfrm>
            <a:off x="228600" y="304800"/>
            <a:ext cx="3565913" cy="369332"/>
          </a:xfrm>
          <a:prstGeom prst="rect">
            <a:avLst/>
          </a:prstGeom>
        </p:spPr>
        <p:txBody>
          <a:bodyPr wrap="none">
            <a:spAutoFit/>
          </a:bodyPr>
          <a:lstStyle/>
          <a:p>
            <a:r>
              <a:rPr lang="en-US" dirty="0" smtClean="0"/>
              <a:t>Factors Affecting Daytime Warming</a:t>
            </a:r>
            <a:endParaRPr lang="en-US" dirty="0"/>
          </a:p>
        </p:txBody>
      </p:sp>
      <p:sp>
        <p:nvSpPr>
          <p:cNvPr id="9" name="Rectangle 8"/>
          <p:cNvSpPr/>
          <p:nvPr/>
        </p:nvSpPr>
        <p:spPr>
          <a:xfrm>
            <a:off x="381000" y="3505200"/>
            <a:ext cx="1746504" cy="2031325"/>
          </a:xfrm>
          <a:prstGeom prst="rect">
            <a:avLst/>
          </a:prstGeom>
        </p:spPr>
        <p:txBody>
          <a:bodyPr wrap="none">
            <a:spAutoFit/>
          </a:bodyPr>
          <a:lstStyle/>
          <a:p>
            <a:r>
              <a:rPr lang="en-US" dirty="0" smtClean="0"/>
              <a:t>wind speed</a:t>
            </a:r>
          </a:p>
          <a:p>
            <a:r>
              <a:rPr lang="en-US" dirty="0" smtClean="0"/>
              <a:t>land type</a:t>
            </a:r>
          </a:p>
          <a:p>
            <a:r>
              <a:rPr lang="en-US" dirty="0" smtClean="0"/>
              <a:t>humidity</a:t>
            </a:r>
          </a:p>
          <a:p>
            <a:r>
              <a:rPr lang="en-US" dirty="0" smtClean="0"/>
              <a:t>vegetation cover</a:t>
            </a:r>
          </a:p>
          <a:p>
            <a:r>
              <a:rPr lang="en-US" dirty="0" smtClean="0"/>
              <a:t>soil moisture</a:t>
            </a:r>
          </a:p>
          <a:p>
            <a:r>
              <a:rPr lang="en-US" dirty="0" smtClean="0"/>
              <a:t>cloudiness</a:t>
            </a:r>
          </a:p>
          <a:p>
            <a:endParaRPr lang="en-US" dirty="0"/>
          </a:p>
        </p:txBody>
      </p:sp>
      <p:cxnSp>
        <p:nvCxnSpPr>
          <p:cNvPr id="12" name="Straight Connector 11"/>
          <p:cNvCxnSpPr/>
          <p:nvPr/>
        </p:nvCxnSpPr>
        <p:spPr>
          <a:xfrm rot="16200000" flipH="1">
            <a:off x="1181100" y="2933700"/>
            <a:ext cx="5943600" cy="76200"/>
          </a:xfrm>
          <a:prstGeom prst="line">
            <a:avLst/>
          </a:prstGeom>
        </p:spPr>
        <p:style>
          <a:lnRef idx="1">
            <a:schemeClr val="dk1"/>
          </a:lnRef>
          <a:fillRef idx="0">
            <a:schemeClr val="dk1"/>
          </a:fillRef>
          <a:effectRef idx="0">
            <a:schemeClr val="dk1"/>
          </a:effectRef>
          <a:fontRef idx="minor">
            <a:schemeClr val="tx1"/>
          </a:fontRef>
        </p:style>
      </p:cxnSp>
      <p:pic>
        <p:nvPicPr>
          <p:cNvPr id="11266" name="Picture 2" descr="http://apollo.lsc.vsc.edu/classes/met130/notes/chapter3/graphics/wind_calm.free.gif"/>
          <p:cNvPicPr>
            <a:picLocks noChangeAspect="1" noChangeArrowheads="1"/>
          </p:cNvPicPr>
          <p:nvPr/>
        </p:nvPicPr>
        <p:blipFill>
          <a:blip r:embed="rId8"/>
          <a:srcRect/>
          <a:stretch>
            <a:fillRect/>
          </a:stretch>
        </p:blipFill>
        <p:spPr bwMode="auto">
          <a:xfrm>
            <a:off x="304800" y="990600"/>
            <a:ext cx="3124200" cy="2345223"/>
          </a:xfrm>
          <a:prstGeom prst="rect">
            <a:avLst/>
          </a:prstGeom>
          <a:noFill/>
        </p:spPr>
      </p:pic>
      <p:pic>
        <p:nvPicPr>
          <p:cNvPr id="11268" name="Picture 4" descr="http://apollo.lsc.vsc.edu/classes/met130/notes/chapter3/graphics/rad_cool2.free.gif"/>
          <p:cNvPicPr>
            <a:picLocks noChangeAspect="1" noChangeArrowheads="1"/>
          </p:cNvPicPr>
          <p:nvPr/>
        </p:nvPicPr>
        <p:blipFill>
          <a:blip r:embed="rId9"/>
          <a:srcRect/>
          <a:stretch>
            <a:fillRect/>
          </a:stretch>
        </p:blipFill>
        <p:spPr bwMode="auto">
          <a:xfrm>
            <a:off x="4495800" y="914400"/>
            <a:ext cx="3305175" cy="2019301"/>
          </a:xfrm>
          <a:prstGeom prst="rect">
            <a:avLst/>
          </a:prstGeom>
          <a:noFill/>
        </p:spPr>
      </p:pic>
      <p:sp>
        <p:nvSpPr>
          <p:cNvPr id="14" name="Rectangle 13"/>
          <p:cNvSpPr/>
          <p:nvPr/>
        </p:nvSpPr>
        <p:spPr>
          <a:xfrm>
            <a:off x="4343400" y="3048000"/>
            <a:ext cx="4572000" cy="3293209"/>
          </a:xfrm>
          <a:prstGeom prst="rect">
            <a:avLst/>
          </a:prstGeom>
        </p:spPr>
        <p:txBody>
          <a:bodyPr>
            <a:spAutoFit/>
          </a:bodyPr>
          <a:lstStyle/>
          <a:p>
            <a:r>
              <a:rPr lang="en-US" sz="1600" dirty="0" smtClean="0"/>
              <a:t>During the night time hours, there is no SW heating the ground, so the ground cools rapidly.</a:t>
            </a:r>
          </a:p>
          <a:p>
            <a:r>
              <a:rPr lang="en-US" sz="1600" dirty="0" smtClean="0"/>
              <a:t>hence, there is heat transfer by conduction from the warm air to the cold ground.</a:t>
            </a:r>
          </a:p>
          <a:p>
            <a:r>
              <a:rPr lang="en-US" sz="1600" dirty="0" smtClean="0"/>
              <a:t>This heat transfer occurs in a shallow layer near the ground since air is a poor conductor</a:t>
            </a:r>
          </a:p>
          <a:p>
            <a:r>
              <a:rPr lang="en-US" sz="1600" dirty="0" smtClean="0"/>
              <a:t>a "</a:t>
            </a:r>
            <a:r>
              <a:rPr lang="en-US" sz="1600" i="1" dirty="0" smtClean="0"/>
              <a:t>radiation inversion</a:t>
            </a:r>
            <a:r>
              <a:rPr lang="en-US" sz="1600" dirty="0" smtClean="0"/>
              <a:t>" is formed: a shallow layer of air near the earth's surface where the temperature increases with height</a:t>
            </a:r>
          </a:p>
          <a:p>
            <a:r>
              <a:rPr lang="en-US" sz="1600" dirty="0" smtClean="0"/>
              <a:t>average radiation inversion depth is about 100m, but can vary from 10m - 1 km</a:t>
            </a:r>
          </a:p>
          <a:p>
            <a:endParaRPr lang="en-US" sz="1600" dirty="0" smtClean="0"/>
          </a:p>
          <a:p>
            <a:endParaRPr lang="en-US" sz="1600" dirty="0"/>
          </a:p>
        </p:txBody>
      </p:sp>
      <p:sp>
        <p:nvSpPr>
          <p:cNvPr id="15" name="Rectangle 14"/>
          <p:cNvSpPr/>
          <p:nvPr/>
        </p:nvSpPr>
        <p:spPr>
          <a:xfrm>
            <a:off x="4419600" y="304800"/>
            <a:ext cx="3901004" cy="369332"/>
          </a:xfrm>
          <a:prstGeom prst="rect">
            <a:avLst/>
          </a:prstGeom>
        </p:spPr>
        <p:txBody>
          <a:bodyPr wrap="none">
            <a:spAutoFit/>
          </a:bodyPr>
          <a:lstStyle/>
          <a:p>
            <a:r>
              <a:rPr lang="en-US" dirty="0" smtClean="0"/>
              <a:t>Night time cooling - radiation inversion</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opnews.in/health/files/malaria-cure.jpg"/>
          <p:cNvPicPr>
            <a:picLocks noChangeAspect="1" noChangeArrowheads="1"/>
          </p:cNvPicPr>
          <p:nvPr/>
        </p:nvPicPr>
        <p:blipFill>
          <a:blip r:embed="rId2"/>
          <a:srcRect/>
          <a:stretch>
            <a:fillRect/>
          </a:stretch>
        </p:blipFill>
        <p:spPr bwMode="auto">
          <a:xfrm>
            <a:off x="76200" y="5973305"/>
            <a:ext cx="1447799" cy="884695"/>
          </a:xfrm>
          <a:prstGeom prst="rect">
            <a:avLst/>
          </a:prstGeom>
          <a:noFill/>
        </p:spPr>
      </p:pic>
      <p:pic>
        <p:nvPicPr>
          <p:cNvPr id="1028" name="Picture 4" descr="http://www.biology.ccsu.edu/doan/ProjectHope/Malaria%20red.jpg"/>
          <p:cNvPicPr>
            <a:picLocks noChangeAspect="1" noChangeArrowheads="1"/>
          </p:cNvPicPr>
          <p:nvPr/>
        </p:nvPicPr>
        <p:blipFill>
          <a:blip r:embed="rId3" cstate="print"/>
          <a:srcRect/>
          <a:stretch>
            <a:fillRect/>
          </a:stretch>
        </p:blipFill>
        <p:spPr bwMode="auto">
          <a:xfrm>
            <a:off x="1676400" y="5943600"/>
            <a:ext cx="1600200" cy="914400"/>
          </a:xfrm>
          <a:prstGeom prst="rect">
            <a:avLst/>
          </a:prstGeom>
          <a:noFill/>
        </p:spPr>
      </p:pic>
      <p:pic>
        <p:nvPicPr>
          <p:cNvPr id="1030" name="Picture 6" descr="http://www.globalwarminghoax.com/e107_files/public/1274917004_140_FT0_malaria_mosquito-ucdavis.jpg"/>
          <p:cNvPicPr>
            <a:picLocks noChangeAspect="1" noChangeArrowheads="1"/>
          </p:cNvPicPr>
          <p:nvPr/>
        </p:nvPicPr>
        <p:blipFill>
          <a:blip r:embed="rId4" cstate="print"/>
          <a:srcRect/>
          <a:stretch>
            <a:fillRect/>
          </a:stretch>
        </p:blipFill>
        <p:spPr bwMode="auto">
          <a:xfrm>
            <a:off x="3429000" y="5943601"/>
            <a:ext cx="1828800" cy="914399"/>
          </a:xfrm>
          <a:prstGeom prst="rect">
            <a:avLst/>
          </a:prstGeom>
          <a:noFill/>
        </p:spPr>
      </p:pic>
      <p:pic>
        <p:nvPicPr>
          <p:cNvPr id="1032" name="Picture 8" descr="http://www.cityfarmer.info/wp-content/uploads/2008/09/malaria.jpg"/>
          <p:cNvPicPr>
            <a:picLocks noChangeAspect="1" noChangeArrowheads="1"/>
          </p:cNvPicPr>
          <p:nvPr/>
        </p:nvPicPr>
        <p:blipFill>
          <a:blip r:embed="rId5" cstate="print"/>
          <a:srcRect/>
          <a:stretch>
            <a:fillRect/>
          </a:stretch>
        </p:blipFill>
        <p:spPr bwMode="auto">
          <a:xfrm>
            <a:off x="5334000" y="5943600"/>
            <a:ext cx="1447799" cy="914400"/>
          </a:xfrm>
          <a:prstGeom prst="rect">
            <a:avLst/>
          </a:prstGeom>
          <a:noFill/>
        </p:spPr>
      </p:pic>
      <p:pic>
        <p:nvPicPr>
          <p:cNvPr id="1036" name="Picture 12" descr="http://www.hpb.gov.sg/uploadedImages/HPB_Online/Diseases_and_Conditions/malaria.jpg"/>
          <p:cNvPicPr>
            <a:picLocks noChangeAspect="1" noChangeArrowheads="1"/>
          </p:cNvPicPr>
          <p:nvPr/>
        </p:nvPicPr>
        <p:blipFill>
          <a:blip r:embed="rId6" cstate="print"/>
          <a:srcRect/>
          <a:stretch>
            <a:fillRect/>
          </a:stretch>
        </p:blipFill>
        <p:spPr bwMode="auto">
          <a:xfrm>
            <a:off x="6629400" y="5867401"/>
            <a:ext cx="1318485" cy="990599"/>
          </a:xfrm>
          <a:prstGeom prst="rect">
            <a:avLst/>
          </a:prstGeom>
          <a:noFill/>
        </p:spPr>
      </p:pic>
      <p:pic>
        <p:nvPicPr>
          <p:cNvPr id="11" name="Picture 4" descr="http://www.biology.ccsu.edu/doan/ProjectHope/Malaria%20red.jpg"/>
          <p:cNvPicPr>
            <a:picLocks noChangeAspect="1" noChangeArrowheads="1"/>
          </p:cNvPicPr>
          <p:nvPr/>
        </p:nvPicPr>
        <p:blipFill>
          <a:blip r:embed="rId7" cstate="print"/>
          <a:srcRect/>
          <a:stretch>
            <a:fillRect/>
          </a:stretch>
        </p:blipFill>
        <p:spPr bwMode="auto">
          <a:xfrm>
            <a:off x="7924800" y="5943600"/>
            <a:ext cx="1143000" cy="914400"/>
          </a:xfrm>
          <a:prstGeom prst="rect">
            <a:avLst/>
          </a:prstGeom>
          <a:noFill/>
        </p:spPr>
      </p:pic>
      <p:sp>
        <p:nvSpPr>
          <p:cNvPr id="9" name="Rectangle 8"/>
          <p:cNvSpPr/>
          <p:nvPr/>
        </p:nvSpPr>
        <p:spPr>
          <a:xfrm>
            <a:off x="1219200" y="1524000"/>
            <a:ext cx="6400800" cy="369332"/>
          </a:xfrm>
          <a:prstGeom prst="rect">
            <a:avLst/>
          </a:prstGeom>
        </p:spPr>
        <p:txBody>
          <a:bodyPr wrap="square">
            <a:spAutoFit/>
          </a:bodyPr>
          <a:lstStyle/>
          <a:p>
            <a:r>
              <a:rPr lang="en-US" dirty="0" smtClean="0"/>
              <a:t> R</a:t>
            </a:r>
            <a:r>
              <a:rPr lang="en-US" baseline="-25000" dirty="0" smtClean="0"/>
              <a:t>0</a:t>
            </a:r>
            <a:r>
              <a:rPr lang="en-US" dirty="0" smtClean="0"/>
              <a:t> = ma </a:t>
            </a:r>
            <a:r>
              <a:rPr lang="en-US" baseline="30000" dirty="0" smtClean="0"/>
              <a:t>2</a:t>
            </a:r>
            <a:r>
              <a:rPr lang="en-US" dirty="0" smtClean="0"/>
              <a:t> </a:t>
            </a:r>
            <a:r>
              <a:rPr lang="en-US" dirty="0" err="1" smtClean="0"/>
              <a:t>bce</a:t>
            </a:r>
            <a:r>
              <a:rPr lang="en-US" baseline="30000" dirty="0" err="1" smtClean="0"/>
              <a:t>−p</a:t>
            </a:r>
            <a:r>
              <a:rPr lang="en-US" baseline="30000" dirty="0" err="1" smtClean="0">
                <a:solidFill>
                  <a:srgbClr val="FF0000"/>
                </a:solidFill>
              </a:rPr>
              <a:t>S</a:t>
            </a:r>
            <a:r>
              <a:rPr lang="en-US" baseline="30000" dirty="0" smtClean="0">
                <a:solidFill>
                  <a:srgbClr val="FF0000"/>
                </a:solidFill>
              </a:rPr>
              <a:t> </a:t>
            </a:r>
            <a:r>
              <a:rPr lang="en-US" dirty="0" smtClean="0"/>
              <a:t>/pr</a:t>
            </a:r>
            <a:endParaRPr lang="en-US" dirty="0"/>
          </a:p>
        </p:txBody>
      </p:sp>
      <p:sp>
        <p:nvSpPr>
          <p:cNvPr id="10" name="Rectangle 9"/>
          <p:cNvSpPr/>
          <p:nvPr/>
        </p:nvSpPr>
        <p:spPr>
          <a:xfrm>
            <a:off x="533400" y="914400"/>
            <a:ext cx="2880532" cy="369332"/>
          </a:xfrm>
          <a:prstGeom prst="rect">
            <a:avLst/>
          </a:prstGeom>
        </p:spPr>
        <p:txBody>
          <a:bodyPr wrap="none">
            <a:spAutoFit/>
          </a:bodyPr>
          <a:lstStyle/>
          <a:p>
            <a:r>
              <a:rPr lang="en-US" dirty="0" smtClean="0"/>
              <a:t> Reproductive number (R</a:t>
            </a:r>
            <a:r>
              <a:rPr lang="en-US" baseline="-25000" dirty="0" smtClean="0"/>
              <a:t>0</a:t>
            </a:r>
            <a:r>
              <a:rPr lang="en-US" dirty="0" smtClean="0"/>
              <a:t> ),</a:t>
            </a:r>
            <a:endParaRPr lang="en-US" dirty="0"/>
          </a:p>
        </p:txBody>
      </p:sp>
      <p:sp>
        <p:nvSpPr>
          <p:cNvPr id="12" name="Rectangle 11"/>
          <p:cNvSpPr/>
          <p:nvPr/>
        </p:nvSpPr>
        <p:spPr>
          <a:xfrm>
            <a:off x="838200" y="2706469"/>
            <a:ext cx="7848600" cy="2308324"/>
          </a:xfrm>
          <a:prstGeom prst="rect">
            <a:avLst/>
          </a:prstGeom>
        </p:spPr>
        <p:txBody>
          <a:bodyPr wrap="square">
            <a:spAutoFit/>
          </a:bodyPr>
          <a:lstStyle/>
          <a:p>
            <a:r>
              <a:rPr lang="en-US" dirty="0" smtClean="0"/>
              <a:t> where,</a:t>
            </a:r>
          </a:p>
          <a:p>
            <a:r>
              <a:rPr lang="en-US" dirty="0" smtClean="0"/>
              <a:t>m = </a:t>
            </a:r>
            <a:r>
              <a:rPr lang="en-US" dirty="0" err="1" smtClean="0"/>
              <a:t>vector:human</a:t>
            </a:r>
            <a:r>
              <a:rPr lang="en-US" dirty="0" smtClean="0"/>
              <a:t> ratio, </a:t>
            </a:r>
          </a:p>
          <a:p>
            <a:r>
              <a:rPr lang="en-US" dirty="0" smtClean="0"/>
              <a:t>a = vector biting frequency, </a:t>
            </a:r>
          </a:p>
          <a:p>
            <a:r>
              <a:rPr lang="en-US" dirty="0" err="1" smtClean="0"/>
              <a:t>bc</a:t>
            </a:r>
            <a:r>
              <a:rPr lang="en-US" dirty="0" smtClean="0"/>
              <a:t> = transmission coefficients deﬁning vector competence,</a:t>
            </a:r>
          </a:p>
          <a:p>
            <a:r>
              <a:rPr lang="en-US" dirty="0" smtClean="0"/>
              <a:t>p = daily  vector  survival  rate, </a:t>
            </a:r>
          </a:p>
          <a:p>
            <a:r>
              <a:rPr lang="en-US" dirty="0" smtClean="0">
                <a:solidFill>
                  <a:srgbClr val="FF0000"/>
                </a:solidFill>
              </a:rPr>
              <a:t>S</a:t>
            </a:r>
            <a:r>
              <a:rPr lang="en-US" dirty="0" smtClean="0"/>
              <a:t>=  the  extrinsic  incubation  or  development period of the parasite within the vector, and </a:t>
            </a:r>
          </a:p>
          <a:p>
            <a:r>
              <a:rPr lang="en-US" dirty="0" smtClean="0"/>
              <a:t>r=recovery rate of the vertebrate hosts from infection.</a:t>
            </a:r>
            <a:endParaRPr lang="en-US" dirty="0"/>
          </a:p>
        </p:txBody>
      </p:sp>
      <p:sp>
        <p:nvSpPr>
          <p:cNvPr id="13" name="Rectangle 12"/>
          <p:cNvSpPr/>
          <p:nvPr/>
        </p:nvSpPr>
        <p:spPr>
          <a:xfrm>
            <a:off x="457200" y="5221069"/>
            <a:ext cx="7924800" cy="646331"/>
          </a:xfrm>
          <a:prstGeom prst="rect">
            <a:avLst/>
          </a:prstGeom>
        </p:spPr>
        <p:txBody>
          <a:bodyPr wrap="square">
            <a:spAutoFit/>
          </a:bodyPr>
          <a:lstStyle/>
          <a:p>
            <a:r>
              <a:rPr lang="en-US" dirty="0" smtClean="0"/>
              <a:t>These </a:t>
            </a:r>
            <a:r>
              <a:rPr lang="en-US" dirty="0" smtClean="0"/>
              <a:t>parameters relate in some way to mosquito  abundance, its biology, or physiology</a:t>
            </a:r>
            <a:endParaRPr lang="en-US" dirty="0"/>
          </a:p>
        </p:txBody>
      </p:sp>
      <p:sp>
        <p:nvSpPr>
          <p:cNvPr id="14" name="TextBox 13"/>
          <p:cNvSpPr txBox="1"/>
          <p:nvPr/>
        </p:nvSpPr>
        <p:spPr>
          <a:xfrm>
            <a:off x="381000" y="228600"/>
            <a:ext cx="1803058" cy="369332"/>
          </a:xfrm>
          <a:prstGeom prst="rect">
            <a:avLst/>
          </a:prstGeom>
          <a:noFill/>
        </p:spPr>
        <p:txBody>
          <a:bodyPr wrap="none" rtlCol="0">
            <a:spAutoFit/>
          </a:bodyPr>
          <a:lstStyle/>
          <a:p>
            <a:r>
              <a:rPr lang="en-US" dirty="0" smtClean="0"/>
              <a:t> From the Paper: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opnews.in/health/files/malaria-cure.jpg"/>
          <p:cNvPicPr>
            <a:picLocks noChangeAspect="1" noChangeArrowheads="1"/>
          </p:cNvPicPr>
          <p:nvPr/>
        </p:nvPicPr>
        <p:blipFill>
          <a:blip r:embed="rId2"/>
          <a:srcRect/>
          <a:stretch>
            <a:fillRect/>
          </a:stretch>
        </p:blipFill>
        <p:spPr bwMode="auto">
          <a:xfrm>
            <a:off x="76200" y="5973305"/>
            <a:ext cx="1447799" cy="884695"/>
          </a:xfrm>
          <a:prstGeom prst="rect">
            <a:avLst/>
          </a:prstGeom>
          <a:noFill/>
        </p:spPr>
      </p:pic>
      <p:pic>
        <p:nvPicPr>
          <p:cNvPr id="1028" name="Picture 4" descr="http://www.biology.ccsu.edu/doan/ProjectHope/Malaria%20red.jpg"/>
          <p:cNvPicPr>
            <a:picLocks noChangeAspect="1" noChangeArrowheads="1"/>
          </p:cNvPicPr>
          <p:nvPr/>
        </p:nvPicPr>
        <p:blipFill>
          <a:blip r:embed="rId3" cstate="print"/>
          <a:srcRect/>
          <a:stretch>
            <a:fillRect/>
          </a:stretch>
        </p:blipFill>
        <p:spPr bwMode="auto">
          <a:xfrm>
            <a:off x="1676400" y="5943600"/>
            <a:ext cx="1600200" cy="914400"/>
          </a:xfrm>
          <a:prstGeom prst="rect">
            <a:avLst/>
          </a:prstGeom>
          <a:noFill/>
        </p:spPr>
      </p:pic>
      <p:pic>
        <p:nvPicPr>
          <p:cNvPr id="1030" name="Picture 6" descr="http://www.globalwarminghoax.com/e107_files/public/1274917004_140_FT0_malaria_mosquito-ucdavis.jpg"/>
          <p:cNvPicPr>
            <a:picLocks noChangeAspect="1" noChangeArrowheads="1"/>
          </p:cNvPicPr>
          <p:nvPr/>
        </p:nvPicPr>
        <p:blipFill>
          <a:blip r:embed="rId4" cstate="print"/>
          <a:srcRect/>
          <a:stretch>
            <a:fillRect/>
          </a:stretch>
        </p:blipFill>
        <p:spPr bwMode="auto">
          <a:xfrm>
            <a:off x="3429000" y="5943601"/>
            <a:ext cx="1828800" cy="914399"/>
          </a:xfrm>
          <a:prstGeom prst="rect">
            <a:avLst/>
          </a:prstGeom>
          <a:noFill/>
        </p:spPr>
      </p:pic>
      <p:pic>
        <p:nvPicPr>
          <p:cNvPr id="1032" name="Picture 8" descr="http://www.cityfarmer.info/wp-content/uploads/2008/09/malaria.jpg"/>
          <p:cNvPicPr>
            <a:picLocks noChangeAspect="1" noChangeArrowheads="1"/>
          </p:cNvPicPr>
          <p:nvPr/>
        </p:nvPicPr>
        <p:blipFill>
          <a:blip r:embed="rId5" cstate="print"/>
          <a:srcRect/>
          <a:stretch>
            <a:fillRect/>
          </a:stretch>
        </p:blipFill>
        <p:spPr bwMode="auto">
          <a:xfrm>
            <a:off x="5334000" y="5943600"/>
            <a:ext cx="1447799" cy="914400"/>
          </a:xfrm>
          <a:prstGeom prst="rect">
            <a:avLst/>
          </a:prstGeom>
          <a:noFill/>
        </p:spPr>
      </p:pic>
      <p:pic>
        <p:nvPicPr>
          <p:cNvPr id="1036" name="Picture 12" descr="http://www.hpb.gov.sg/uploadedImages/HPB_Online/Diseases_and_Conditions/malaria.jpg"/>
          <p:cNvPicPr>
            <a:picLocks noChangeAspect="1" noChangeArrowheads="1"/>
          </p:cNvPicPr>
          <p:nvPr/>
        </p:nvPicPr>
        <p:blipFill>
          <a:blip r:embed="rId6" cstate="print"/>
          <a:srcRect/>
          <a:stretch>
            <a:fillRect/>
          </a:stretch>
        </p:blipFill>
        <p:spPr bwMode="auto">
          <a:xfrm>
            <a:off x="6629400" y="5867401"/>
            <a:ext cx="1318485" cy="990599"/>
          </a:xfrm>
          <a:prstGeom prst="rect">
            <a:avLst/>
          </a:prstGeom>
          <a:noFill/>
        </p:spPr>
      </p:pic>
      <p:pic>
        <p:nvPicPr>
          <p:cNvPr id="11" name="Picture 4" descr="http://www.biology.ccsu.edu/doan/ProjectHope/Malaria%20red.jpg"/>
          <p:cNvPicPr>
            <a:picLocks noChangeAspect="1" noChangeArrowheads="1"/>
          </p:cNvPicPr>
          <p:nvPr/>
        </p:nvPicPr>
        <p:blipFill>
          <a:blip r:embed="rId7" cstate="print"/>
          <a:srcRect/>
          <a:stretch>
            <a:fillRect/>
          </a:stretch>
        </p:blipFill>
        <p:spPr bwMode="auto">
          <a:xfrm>
            <a:off x="7924800" y="5943600"/>
            <a:ext cx="1143000" cy="914400"/>
          </a:xfrm>
          <a:prstGeom prst="rect">
            <a:avLst/>
          </a:prstGeom>
          <a:noFill/>
        </p:spPr>
      </p:pic>
      <p:sp>
        <p:nvSpPr>
          <p:cNvPr id="8" name="TextBox 7"/>
          <p:cNvSpPr txBox="1"/>
          <p:nvPr/>
        </p:nvSpPr>
        <p:spPr>
          <a:xfrm>
            <a:off x="381000" y="838200"/>
            <a:ext cx="617477" cy="369332"/>
          </a:xfrm>
          <a:prstGeom prst="rect">
            <a:avLst/>
          </a:prstGeom>
          <a:noFill/>
        </p:spPr>
        <p:txBody>
          <a:bodyPr wrap="none" rtlCol="0">
            <a:spAutoFit/>
          </a:bodyPr>
          <a:lstStyle/>
          <a:p>
            <a:r>
              <a:rPr lang="en-US" dirty="0" smtClean="0"/>
              <a:t>Aim:</a:t>
            </a:r>
            <a:endParaRPr lang="en-US" dirty="0"/>
          </a:p>
        </p:txBody>
      </p:sp>
      <p:sp>
        <p:nvSpPr>
          <p:cNvPr id="9" name="TextBox 8"/>
          <p:cNvSpPr txBox="1"/>
          <p:nvPr/>
        </p:nvSpPr>
        <p:spPr>
          <a:xfrm>
            <a:off x="381000" y="1371600"/>
            <a:ext cx="8382000" cy="3139321"/>
          </a:xfrm>
          <a:prstGeom prst="rect">
            <a:avLst/>
          </a:prstGeom>
          <a:noFill/>
        </p:spPr>
        <p:txBody>
          <a:bodyPr wrap="square" rtlCol="0">
            <a:spAutoFit/>
          </a:bodyPr>
          <a:lstStyle/>
          <a:p>
            <a:pPr marL="342900" indent="-342900"/>
            <a:r>
              <a:rPr lang="en-US" dirty="0" smtClean="0"/>
              <a:t>Role of temperature (constant and fluctuating) in </a:t>
            </a:r>
          </a:p>
          <a:p>
            <a:pPr marL="342900" indent="-342900">
              <a:buAutoNum type="arabicPeriod"/>
            </a:pPr>
            <a:endParaRPr lang="en-US" dirty="0" smtClean="0"/>
          </a:p>
          <a:p>
            <a:pPr marL="342900" indent="-342900">
              <a:buAutoNum type="arabicPeriod"/>
            </a:pPr>
            <a:r>
              <a:rPr lang="en-US" dirty="0" smtClean="0"/>
              <a:t>Growth and dissemination of the </a:t>
            </a:r>
            <a:r>
              <a:rPr lang="en-US" i="1" dirty="0" err="1" smtClean="0"/>
              <a:t>P.chabuadi</a:t>
            </a:r>
            <a:r>
              <a:rPr lang="en-US" i="1" dirty="0" smtClean="0"/>
              <a:t> </a:t>
            </a:r>
            <a:r>
              <a:rPr lang="en-US" dirty="0" smtClean="0"/>
              <a:t>inside the mosquito.</a:t>
            </a:r>
          </a:p>
          <a:p>
            <a:pPr marL="342900" indent="-342900">
              <a:buAutoNum type="arabicPeriod"/>
            </a:pPr>
            <a:r>
              <a:rPr lang="en-US" dirty="0" smtClean="0"/>
              <a:t>Survival rate of mosquito larva.</a:t>
            </a:r>
          </a:p>
          <a:p>
            <a:pPr marL="342900" indent="-342900">
              <a:buAutoNum type="arabicPeriod"/>
            </a:pPr>
            <a:r>
              <a:rPr lang="en-US" dirty="0" smtClean="0"/>
              <a:t>Gonotropic cycle </a:t>
            </a:r>
            <a:r>
              <a:rPr lang="en-US" dirty="0" smtClean="0"/>
              <a:t>* </a:t>
            </a:r>
            <a:r>
              <a:rPr lang="en-US" dirty="0" smtClean="0"/>
              <a:t>length of female mosquitoes.</a:t>
            </a:r>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r>
              <a:rPr lang="en-US" dirty="0" smtClean="0"/>
              <a:t>* </a:t>
            </a:r>
            <a:r>
              <a:rPr lang="en-US" dirty="0" smtClean="0"/>
              <a:t>The  </a:t>
            </a:r>
            <a:r>
              <a:rPr lang="en-US" dirty="0" smtClean="0"/>
              <a:t>complete cycle from time  of feeding to </a:t>
            </a:r>
            <a:r>
              <a:rPr lang="en-US" dirty="0" err="1" smtClean="0"/>
              <a:t>oviposition</a:t>
            </a:r>
            <a:r>
              <a:rPr lang="en-US" dirty="0" smtClean="0"/>
              <a:t> (</a:t>
            </a:r>
            <a:r>
              <a:rPr lang="en-US" dirty="0" err="1" smtClean="0"/>
              <a:t>C</a:t>
            </a:r>
            <a:r>
              <a:rPr lang="en-US" dirty="0" err="1" smtClean="0"/>
              <a:t>ovell</a:t>
            </a:r>
            <a:r>
              <a:rPr lang="en-US" dirty="0" smtClean="0"/>
              <a:t>  et al 1953).</a:t>
            </a:r>
          </a:p>
          <a:p>
            <a:pPr marL="342900" indent="-342900"/>
            <a:r>
              <a:rPr lang="en-US" dirty="0" smtClean="0"/>
              <a:t> </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opnews.in/health/files/malaria-cure.jpg"/>
          <p:cNvPicPr>
            <a:picLocks noChangeAspect="1" noChangeArrowheads="1"/>
          </p:cNvPicPr>
          <p:nvPr/>
        </p:nvPicPr>
        <p:blipFill>
          <a:blip r:embed="rId2"/>
          <a:srcRect/>
          <a:stretch>
            <a:fillRect/>
          </a:stretch>
        </p:blipFill>
        <p:spPr bwMode="auto">
          <a:xfrm>
            <a:off x="76200" y="5973305"/>
            <a:ext cx="1447799" cy="884695"/>
          </a:xfrm>
          <a:prstGeom prst="rect">
            <a:avLst/>
          </a:prstGeom>
          <a:noFill/>
        </p:spPr>
      </p:pic>
      <p:pic>
        <p:nvPicPr>
          <p:cNvPr id="1028" name="Picture 4" descr="http://www.biology.ccsu.edu/doan/ProjectHope/Malaria%20red.jpg"/>
          <p:cNvPicPr>
            <a:picLocks noChangeAspect="1" noChangeArrowheads="1"/>
          </p:cNvPicPr>
          <p:nvPr/>
        </p:nvPicPr>
        <p:blipFill>
          <a:blip r:embed="rId3" cstate="print"/>
          <a:srcRect/>
          <a:stretch>
            <a:fillRect/>
          </a:stretch>
        </p:blipFill>
        <p:spPr bwMode="auto">
          <a:xfrm>
            <a:off x="1676400" y="5943600"/>
            <a:ext cx="1600200" cy="914400"/>
          </a:xfrm>
          <a:prstGeom prst="rect">
            <a:avLst/>
          </a:prstGeom>
          <a:noFill/>
        </p:spPr>
      </p:pic>
      <p:pic>
        <p:nvPicPr>
          <p:cNvPr id="1030" name="Picture 6" descr="http://www.globalwarminghoax.com/e107_files/public/1274917004_140_FT0_malaria_mosquito-ucdavis.jpg"/>
          <p:cNvPicPr>
            <a:picLocks noChangeAspect="1" noChangeArrowheads="1"/>
          </p:cNvPicPr>
          <p:nvPr/>
        </p:nvPicPr>
        <p:blipFill>
          <a:blip r:embed="rId4" cstate="print"/>
          <a:srcRect/>
          <a:stretch>
            <a:fillRect/>
          </a:stretch>
        </p:blipFill>
        <p:spPr bwMode="auto">
          <a:xfrm>
            <a:off x="3429000" y="5943601"/>
            <a:ext cx="1828800" cy="914399"/>
          </a:xfrm>
          <a:prstGeom prst="rect">
            <a:avLst/>
          </a:prstGeom>
          <a:noFill/>
        </p:spPr>
      </p:pic>
      <p:pic>
        <p:nvPicPr>
          <p:cNvPr id="1032" name="Picture 8" descr="http://www.cityfarmer.info/wp-content/uploads/2008/09/malaria.jpg"/>
          <p:cNvPicPr>
            <a:picLocks noChangeAspect="1" noChangeArrowheads="1"/>
          </p:cNvPicPr>
          <p:nvPr/>
        </p:nvPicPr>
        <p:blipFill>
          <a:blip r:embed="rId5" cstate="print"/>
          <a:srcRect/>
          <a:stretch>
            <a:fillRect/>
          </a:stretch>
        </p:blipFill>
        <p:spPr bwMode="auto">
          <a:xfrm>
            <a:off x="5334000" y="5943600"/>
            <a:ext cx="1447799" cy="914400"/>
          </a:xfrm>
          <a:prstGeom prst="rect">
            <a:avLst/>
          </a:prstGeom>
          <a:noFill/>
        </p:spPr>
      </p:pic>
      <p:pic>
        <p:nvPicPr>
          <p:cNvPr id="1036" name="Picture 12" descr="http://www.hpb.gov.sg/uploadedImages/HPB_Online/Diseases_and_Conditions/malaria.jpg"/>
          <p:cNvPicPr>
            <a:picLocks noChangeAspect="1" noChangeArrowheads="1"/>
          </p:cNvPicPr>
          <p:nvPr/>
        </p:nvPicPr>
        <p:blipFill>
          <a:blip r:embed="rId6" cstate="print"/>
          <a:srcRect/>
          <a:stretch>
            <a:fillRect/>
          </a:stretch>
        </p:blipFill>
        <p:spPr bwMode="auto">
          <a:xfrm>
            <a:off x="6629400" y="5867401"/>
            <a:ext cx="1318485" cy="990599"/>
          </a:xfrm>
          <a:prstGeom prst="rect">
            <a:avLst/>
          </a:prstGeom>
          <a:noFill/>
        </p:spPr>
      </p:pic>
      <p:pic>
        <p:nvPicPr>
          <p:cNvPr id="11" name="Picture 4" descr="http://www.biology.ccsu.edu/doan/ProjectHope/Malaria%20red.jpg"/>
          <p:cNvPicPr>
            <a:picLocks noChangeAspect="1" noChangeArrowheads="1"/>
          </p:cNvPicPr>
          <p:nvPr/>
        </p:nvPicPr>
        <p:blipFill>
          <a:blip r:embed="rId7" cstate="print"/>
          <a:srcRect/>
          <a:stretch>
            <a:fillRect/>
          </a:stretch>
        </p:blipFill>
        <p:spPr bwMode="auto">
          <a:xfrm>
            <a:off x="7924800" y="5943600"/>
            <a:ext cx="1143000" cy="914400"/>
          </a:xfrm>
          <a:prstGeom prst="rect">
            <a:avLst/>
          </a:prstGeom>
          <a:noFill/>
        </p:spPr>
      </p:pic>
      <p:sp>
        <p:nvSpPr>
          <p:cNvPr id="8" name="TextBox 7"/>
          <p:cNvSpPr txBox="1"/>
          <p:nvPr/>
        </p:nvSpPr>
        <p:spPr>
          <a:xfrm>
            <a:off x="457200" y="457200"/>
            <a:ext cx="3802644" cy="369332"/>
          </a:xfrm>
          <a:prstGeom prst="rect">
            <a:avLst/>
          </a:prstGeom>
          <a:noFill/>
        </p:spPr>
        <p:txBody>
          <a:bodyPr wrap="none" rtlCol="0">
            <a:spAutoFit/>
          </a:bodyPr>
          <a:lstStyle/>
          <a:p>
            <a:r>
              <a:rPr lang="en-US" dirty="0" smtClean="0"/>
              <a:t>Lets First Understand What is Malaria?</a:t>
            </a:r>
            <a:endParaRPr lang="en-US" dirty="0"/>
          </a:p>
        </p:txBody>
      </p:sp>
      <p:sp>
        <p:nvSpPr>
          <p:cNvPr id="9" name="Rectangle 8"/>
          <p:cNvSpPr/>
          <p:nvPr/>
        </p:nvSpPr>
        <p:spPr>
          <a:xfrm>
            <a:off x="457200" y="1066800"/>
            <a:ext cx="8077200" cy="3693319"/>
          </a:xfrm>
          <a:prstGeom prst="rect">
            <a:avLst/>
          </a:prstGeom>
        </p:spPr>
        <p:txBody>
          <a:bodyPr wrap="square">
            <a:spAutoFit/>
          </a:bodyPr>
          <a:lstStyle/>
          <a:p>
            <a:r>
              <a:rPr lang="en-US" dirty="0" smtClean="0"/>
              <a:t>Malaria is a mosquito-borne infectious disease caused by a eukaryotic </a:t>
            </a:r>
            <a:r>
              <a:rPr lang="en-US" dirty="0" err="1" smtClean="0"/>
              <a:t>protist</a:t>
            </a:r>
            <a:r>
              <a:rPr lang="en-US" dirty="0" smtClean="0"/>
              <a:t> of the genus Plasmodium.</a:t>
            </a:r>
          </a:p>
          <a:p>
            <a:endParaRPr lang="en-US" dirty="0"/>
          </a:p>
          <a:p>
            <a:r>
              <a:rPr lang="en-US" dirty="0" smtClean="0"/>
              <a:t>Widespread in tropical and subtropical regions, including parts of the Americas (22 countries), Asia, and Africa.</a:t>
            </a:r>
          </a:p>
          <a:p>
            <a:endParaRPr lang="en-US" dirty="0"/>
          </a:p>
          <a:p>
            <a:r>
              <a:rPr lang="en-US" dirty="0" smtClean="0"/>
              <a:t>250 million cases of malaria/year</a:t>
            </a:r>
          </a:p>
          <a:p>
            <a:endParaRPr lang="en-US" dirty="0"/>
          </a:p>
          <a:p>
            <a:r>
              <a:rPr lang="en-US" dirty="0" smtClean="0"/>
              <a:t>Major affected area : sub-Saharan Africa</a:t>
            </a:r>
          </a:p>
          <a:p>
            <a:endParaRPr lang="en-US" dirty="0"/>
          </a:p>
          <a:p>
            <a:r>
              <a:rPr lang="en-US" dirty="0" smtClean="0"/>
              <a:t>Commonly </a:t>
            </a:r>
            <a:r>
              <a:rPr lang="en-US" dirty="0"/>
              <a:t>associated with </a:t>
            </a:r>
            <a:r>
              <a:rPr lang="en-US" dirty="0" smtClean="0"/>
              <a:t>poverty</a:t>
            </a:r>
          </a:p>
          <a:p>
            <a:endParaRPr lang="en-US" dirty="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opnews.in/health/files/malaria-cure.jpg"/>
          <p:cNvPicPr>
            <a:picLocks noChangeAspect="1" noChangeArrowheads="1"/>
          </p:cNvPicPr>
          <p:nvPr/>
        </p:nvPicPr>
        <p:blipFill>
          <a:blip r:embed="rId2"/>
          <a:srcRect/>
          <a:stretch>
            <a:fillRect/>
          </a:stretch>
        </p:blipFill>
        <p:spPr bwMode="auto">
          <a:xfrm>
            <a:off x="76200" y="5973305"/>
            <a:ext cx="1447799" cy="884695"/>
          </a:xfrm>
          <a:prstGeom prst="rect">
            <a:avLst/>
          </a:prstGeom>
          <a:noFill/>
        </p:spPr>
      </p:pic>
      <p:pic>
        <p:nvPicPr>
          <p:cNvPr id="1028" name="Picture 4" descr="http://www.biology.ccsu.edu/doan/ProjectHope/Malaria%20red.jpg"/>
          <p:cNvPicPr>
            <a:picLocks noChangeAspect="1" noChangeArrowheads="1"/>
          </p:cNvPicPr>
          <p:nvPr/>
        </p:nvPicPr>
        <p:blipFill>
          <a:blip r:embed="rId3" cstate="print"/>
          <a:srcRect/>
          <a:stretch>
            <a:fillRect/>
          </a:stretch>
        </p:blipFill>
        <p:spPr bwMode="auto">
          <a:xfrm>
            <a:off x="1676400" y="5943600"/>
            <a:ext cx="1600200" cy="914400"/>
          </a:xfrm>
          <a:prstGeom prst="rect">
            <a:avLst/>
          </a:prstGeom>
          <a:noFill/>
        </p:spPr>
      </p:pic>
      <p:pic>
        <p:nvPicPr>
          <p:cNvPr id="1030" name="Picture 6" descr="http://www.globalwarminghoax.com/e107_files/public/1274917004_140_FT0_malaria_mosquito-ucdavis.jpg"/>
          <p:cNvPicPr>
            <a:picLocks noChangeAspect="1" noChangeArrowheads="1"/>
          </p:cNvPicPr>
          <p:nvPr/>
        </p:nvPicPr>
        <p:blipFill>
          <a:blip r:embed="rId4" cstate="print"/>
          <a:srcRect/>
          <a:stretch>
            <a:fillRect/>
          </a:stretch>
        </p:blipFill>
        <p:spPr bwMode="auto">
          <a:xfrm>
            <a:off x="3429000" y="5943601"/>
            <a:ext cx="1828800" cy="914399"/>
          </a:xfrm>
          <a:prstGeom prst="rect">
            <a:avLst/>
          </a:prstGeom>
          <a:noFill/>
        </p:spPr>
      </p:pic>
      <p:pic>
        <p:nvPicPr>
          <p:cNvPr id="1032" name="Picture 8" descr="http://www.cityfarmer.info/wp-content/uploads/2008/09/malaria.jpg"/>
          <p:cNvPicPr>
            <a:picLocks noChangeAspect="1" noChangeArrowheads="1"/>
          </p:cNvPicPr>
          <p:nvPr/>
        </p:nvPicPr>
        <p:blipFill>
          <a:blip r:embed="rId5" cstate="print"/>
          <a:srcRect/>
          <a:stretch>
            <a:fillRect/>
          </a:stretch>
        </p:blipFill>
        <p:spPr bwMode="auto">
          <a:xfrm>
            <a:off x="5334000" y="5943600"/>
            <a:ext cx="1447799" cy="914400"/>
          </a:xfrm>
          <a:prstGeom prst="rect">
            <a:avLst/>
          </a:prstGeom>
          <a:noFill/>
        </p:spPr>
      </p:pic>
      <p:pic>
        <p:nvPicPr>
          <p:cNvPr id="1036" name="Picture 12" descr="http://www.hpb.gov.sg/uploadedImages/HPB_Online/Diseases_and_Conditions/malaria.jpg"/>
          <p:cNvPicPr>
            <a:picLocks noChangeAspect="1" noChangeArrowheads="1"/>
          </p:cNvPicPr>
          <p:nvPr/>
        </p:nvPicPr>
        <p:blipFill>
          <a:blip r:embed="rId6" cstate="print"/>
          <a:srcRect/>
          <a:stretch>
            <a:fillRect/>
          </a:stretch>
        </p:blipFill>
        <p:spPr bwMode="auto">
          <a:xfrm>
            <a:off x="6629400" y="5867401"/>
            <a:ext cx="1318485" cy="990599"/>
          </a:xfrm>
          <a:prstGeom prst="rect">
            <a:avLst/>
          </a:prstGeom>
          <a:noFill/>
        </p:spPr>
      </p:pic>
      <p:pic>
        <p:nvPicPr>
          <p:cNvPr id="11" name="Picture 4" descr="http://www.biology.ccsu.edu/doan/ProjectHope/Malaria%20red.jpg"/>
          <p:cNvPicPr>
            <a:picLocks noChangeAspect="1" noChangeArrowheads="1"/>
          </p:cNvPicPr>
          <p:nvPr/>
        </p:nvPicPr>
        <p:blipFill>
          <a:blip r:embed="rId7" cstate="print"/>
          <a:srcRect/>
          <a:stretch>
            <a:fillRect/>
          </a:stretch>
        </p:blipFill>
        <p:spPr bwMode="auto">
          <a:xfrm>
            <a:off x="7924800" y="5943600"/>
            <a:ext cx="1143000" cy="914400"/>
          </a:xfrm>
          <a:prstGeom prst="rect">
            <a:avLst/>
          </a:prstGeom>
          <a:noFill/>
        </p:spPr>
      </p:pic>
      <p:sp>
        <p:nvSpPr>
          <p:cNvPr id="8" name="Rectangle 7"/>
          <p:cNvSpPr/>
          <p:nvPr/>
        </p:nvSpPr>
        <p:spPr>
          <a:xfrm>
            <a:off x="381000" y="152400"/>
            <a:ext cx="2293385" cy="369332"/>
          </a:xfrm>
          <a:prstGeom prst="rect">
            <a:avLst/>
          </a:prstGeom>
        </p:spPr>
        <p:txBody>
          <a:bodyPr wrap="none">
            <a:spAutoFit/>
          </a:bodyPr>
          <a:lstStyle/>
          <a:p>
            <a:r>
              <a:rPr lang="en-US" dirty="0" smtClean="0"/>
              <a:t>Results and Discussion</a:t>
            </a:r>
            <a:endParaRPr lang="en-US" dirty="0"/>
          </a:p>
        </p:txBody>
      </p:sp>
      <p:pic>
        <p:nvPicPr>
          <p:cNvPr id="10241" name="Picture 1"/>
          <p:cNvPicPr>
            <a:picLocks noChangeAspect="1" noChangeArrowheads="1"/>
          </p:cNvPicPr>
          <p:nvPr/>
        </p:nvPicPr>
        <p:blipFill>
          <a:blip r:embed="rId8"/>
          <a:srcRect/>
          <a:stretch>
            <a:fillRect/>
          </a:stretch>
        </p:blipFill>
        <p:spPr bwMode="auto">
          <a:xfrm>
            <a:off x="533400" y="457200"/>
            <a:ext cx="7848600" cy="3660037"/>
          </a:xfrm>
          <a:prstGeom prst="rect">
            <a:avLst/>
          </a:prstGeom>
          <a:noFill/>
          <a:ln w="9525">
            <a:noFill/>
            <a:miter lim="800000"/>
            <a:headEnd/>
            <a:tailEnd/>
          </a:ln>
          <a:effectLst/>
        </p:spPr>
      </p:pic>
      <p:sp>
        <p:nvSpPr>
          <p:cNvPr id="10" name="Rectangle 9"/>
          <p:cNvSpPr/>
          <p:nvPr/>
        </p:nvSpPr>
        <p:spPr>
          <a:xfrm>
            <a:off x="0" y="4343400"/>
            <a:ext cx="9144000" cy="1477328"/>
          </a:xfrm>
          <a:prstGeom prst="rect">
            <a:avLst/>
          </a:prstGeom>
        </p:spPr>
        <p:txBody>
          <a:bodyPr wrap="square">
            <a:spAutoFit/>
          </a:bodyPr>
          <a:lstStyle/>
          <a:p>
            <a:r>
              <a:rPr lang="en-US" dirty="0" smtClean="0"/>
              <a:t> </a:t>
            </a:r>
            <a:r>
              <a:rPr lang="en-US" b="1" dirty="0" smtClean="0"/>
              <a:t>Fig1. </a:t>
            </a:r>
            <a:r>
              <a:rPr lang="en-US" dirty="0" smtClean="0"/>
              <a:t>Mean monthly temperature and mean monthly DTR throughout Africa for January, April, July, and October. Temperature surfaces were generated by interpolation using weather station data collected between 1960 and1990. For areas where data records were limited, such as in the Democratic Republic of the Congo, the time period was extended to 2000. The current geographical limits of malaria transmission are illustrated by the dotted lines.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opnews.in/health/files/malaria-cure.jpg"/>
          <p:cNvPicPr>
            <a:picLocks noChangeAspect="1" noChangeArrowheads="1"/>
          </p:cNvPicPr>
          <p:nvPr/>
        </p:nvPicPr>
        <p:blipFill>
          <a:blip r:embed="rId2"/>
          <a:srcRect/>
          <a:stretch>
            <a:fillRect/>
          </a:stretch>
        </p:blipFill>
        <p:spPr bwMode="auto">
          <a:xfrm>
            <a:off x="76200" y="5973305"/>
            <a:ext cx="1447799" cy="884695"/>
          </a:xfrm>
          <a:prstGeom prst="rect">
            <a:avLst/>
          </a:prstGeom>
          <a:noFill/>
        </p:spPr>
      </p:pic>
      <p:pic>
        <p:nvPicPr>
          <p:cNvPr id="1028" name="Picture 4" descr="http://www.biology.ccsu.edu/doan/ProjectHope/Malaria%20red.jpg"/>
          <p:cNvPicPr>
            <a:picLocks noChangeAspect="1" noChangeArrowheads="1"/>
          </p:cNvPicPr>
          <p:nvPr/>
        </p:nvPicPr>
        <p:blipFill>
          <a:blip r:embed="rId3" cstate="print"/>
          <a:srcRect/>
          <a:stretch>
            <a:fillRect/>
          </a:stretch>
        </p:blipFill>
        <p:spPr bwMode="auto">
          <a:xfrm>
            <a:off x="1676400" y="5943600"/>
            <a:ext cx="1600200" cy="914400"/>
          </a:xfrm>
          <a:prstGeom prst="rect">
            <a:avLst/>
          </a:prstGeom>
          <a:noFill/>
        </p:spPr>
      </p:pic>
      <p:pic>
        <p:nvPicPr>
          <p:cNvPr id="1030" name="Picture 6" descr="http://www.globalwarminghoax.com/e107_files/public/1274917004_140_FT0_malaria_mosquito-ucdavis.jpg"/>
          <p:cNvPicPr>
            <a:picLocks noChangeAspect="1" noChangeArrowheads="1"/>
          </p:cNvPicPr>
          <p:nvPr/>
        </p:nvPicPr>
        <p:blipFill>
          <a:blip r:embed="rId4" cstate="print"/>
          <a:srcRect/>
          <a:stretch>
            <a:fillRect/>
          </a:stretch>
        </p:blipFill>
        <p:spPr bwMode="auto">
          <a:xfrm>
            <a:off x="3429000" y="5943601"/>
            <a:ext cx="1828800" cy="914399"/>
          </a:xfrm>
          <a:prstGeom prst="rect">
            <a:avLst/>
          </a:prstGeom>
          <a:noFill/>
        </p:spPr>
      </p:pic>
      <p:pic>
        <p:nvPicPr>
          <p:cNvPr id="1032" name="Picture 8" descr="http://www.cityfarmer.info/wp-content/uploads/2008/09/malaria.jpg"/>
          <p:cNvPicPr>
            <a:picLocks noChangeAspect="1" noChangeArrowheads="1"/>
          </p:cNvPicPr>
          <p:nvPr/>
        </p:nvPicPr>
        <p:blipFill>
          <a:blip r:embed="rId5" cstate="print"/>
          <a:srcRect/>
          <a:stretch>
            <a:fillRect/>
          </a:stretch>
        </p:blipFill>
        <p:spPr bwMode="auto">
          <a:xfrm>
            <a:off x="5334000" y="5943600"/>
            <a:ext cx="1447799" cy="914400"/>
          </a:xfrm>
          <a:prstGeom prst="rect">
            <a:avLst/>
          </a:prstGeom>
          <a:noFill/>
        </p:spPr>
      </p:pic>
      <p:pic>
        <p:nvPicPr>
          <p:cNvPr id="1036" name="Picture 12" descr="http://www.hpb.gov.sg/uploadedImages/HPB_Online/Diseases_and_Conditions/malaria.jpg"/>
          <p:cNvPicPr>
            <a:picLocks noChangeAspect="1" noChangeArrowheads="1"/>
          </p:cNvPicPr>
          <p:nvPr/>
        </p:nvPicPr>
        <p:blipFill>
          <a:blip r:embed="rId6" cstate="print"/>
          <a:srcRect/>
          <a:stretch>
            <a:fillRect/>
          </a:stretch>
        </p:blipFill>
        <p:spPr bwMode="auto">
          <a:xfrm>
            <a:off x="6629400" y="5867401"/>
            <a:ext cx="1318485" cy="990599"/>
          </a:xfrm>
          <a:prstGeom prst="rect">
            <a:avLst/>
          </a:prstGeom>
          <a:noFill/>
        </p:spPr>
      </p:pic>
      <p:pic>
        <p:nvPicPr>
          <p:cNvPr id="11" name="Picture 4" descr="http://www.biology.ccsu.edu/doan/ProjectHope/Malaria%20red.jpg"/>
          <p:cNvPicPr>
            <a:picLocks noChangeAspect="1" noChangeArrowheads="1"/>
          </p:cNvPicPr>
          <p:nvPr/>
        </p:nvPicPr>
        <p:blipFill>
          <a:blip r:embed="rId7" cstate="print"/>
          <a:srcRect/>
          <a:stretch>
            <a:fillRect/>
          </a:stretch>
        </p:blipFill>
        <p:spPr bwMode="auto">
          <a:xfrm>
            <a:off x="7924800" y="5943600"/>
            <a:ext cx="1143000" cy="914400"/>
          </a:xfrm>
          <a:prstGeom prst="rect">
            <a:avLst/>
          </a:prstGeom>
          <a:noFill/>
        </p:spPr>
      </p:pic>
      <p:pic>
        <p:nvPicPr>
          <p:cNvPr id="9217" name="Picture 1"/>
          <p:cNvPicPr>
            <a:picLocks noChangeAspect="1" noChangeArrowheads="1"/>
          </p:cNvPicPr>
          <p:nvPr/>
        </p:nvPicPr>
        <p:blipFill>
          <a:blip r:embed="rId8"/>
          <a:srcRect/>
          <a:stretch>
            <a:fillRect/>
          </a:stretch>
        </p:blipFill>
        <p:spPr bwMode="auto">
          <a:xfrm>
            <a:off x="1219200" y="304800"/>
            <a:ext cx="7130919" cy="4343400"/>
          </a:xfrm>
          <a:prstGeom prst="rect">
            <a:avLst/>
          </a:prstGeom>
          <a:noFill/>
          <a:ln w="9525">
            <a:noFill/>
            <a:miter lim="800000"/>
            <a:headEnd/>
            <a:tailEnd/>
          </a:ln>
          <a:effectLst/>
        </p:spPr>
      </p:pic>
      <p:sp>
        <p:nvSpPr>
          <p:cNvPr id="9" name="Rectangle 8"/>
          <p:cNvSpPr/>
          <p:nvPr/>
        </p:nvSpPr>
        <p:spPr>
          <a:xfrm>
            <a:off x="533400" y="4724400"/>
            <a:ext cx="8077200" cy="1077218"/>
          </a:xfrm>
          <a:prstGeom prst="rect">
            <a:avLst/>
          </a:prstGeom>
        </p:spPr>
        <p:txBody>
          <a:bodyPr wrap="square">
            <a:spAutoFit/>
          </a:bodyPr>
          <a:lstStyle/>
          <a:p>
            <a:r>
              <a:rPr lang="en-US" sz="1600" dirty="0" smtClean="0"/>
              <a:t> Growth rate and dissemination of </a:t>
            </a:r>
            <a:r>
              <a:rPr lang="en-US" sz="1600" i="1" dirty="0" smtClean="0"/>
              <a:t>P. </a:t>
            </a:r>
            <a:r>
              <a:rPr lang="en-US" sz="1600" i="1" dirty="0" err="1" smtClean="0"/>
              <a:t>chabaudi</a:t>
            </a:r>
            <a:r>
              <a:rPr lang="en-US" sz="1600" i="1" dirty="0" smtClean="0"/>
              <a:t> </a:t>
            </a:r>
            <a:r>
              <a:rPr lang="en-US" sz="1600" dirty="0" smtClean="0"/>
              <a:t>malaria in </a:t>
            </a:r>
            <a:r>
              <a:rPr lang="en-US" sz="1600" i="1" dirty="0" smtClean="0"/>
              <a:t>An. </a:t>
            </a:r>
            <a:r>
              <a:rPr lang="en-US" sz="1600" i="1" dirty="0" err="1" smtClean="0"/>
              <a:t>stephensi</a:t>
            </a:r>
            <a:r>
              <a:rPr lang="en-US" sz="1600" i="1" dirty="0" smtClean="0"/>
              <a:t> </a:t>
            </a:r>
            <a:r>
              <a:rPr lang="en-US" sz="1600" dirty="0" smtClean="0"/>
              <a:t>mosquitoes under constant and </a:t>
            </a:r>
            <a:r>
              <a:rPr lang="en-US" sz="1600" dirty="0" err="1" smtClean="0"/>
              <a:t>ﬂuctuating</a:t>
            </a:r>
            <a:r>
              <a:rPr lang="en-US" sz="1600" dirty="0" smtClean="0"/>
              <a:t> temperature regimens.  Constant temperatures (dashed red lines) or temperatures with a diurnal temperature ﬂuctuation of ±6 °C (DTR = 12 °C; solid blue</a:t>
            </a:r>
          </a:p>
          <a:p>
            <a:r>
              <a:rPr lang="en-US" sz="1600" dirty="0" smtClean="0"/>
              <a:t>lines).</a:t>
            </a:r>
            <a:endParaRPr lang="en-US"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opnews.in/health/files/malaria-cure.jpg"/>
          <p:cNvPicPr>
            <a:picLocks noChangeAspect="1" noChangeArrowheads="1"/>
          </p:cNvPicPr>
          <p:nvPr/>
        </p:nvPicPr>
        <p:blipFill>
          <a:blip r:embed="rId2"/>
          <a:srcRect/>
          <a:stretch>
            <a:fillRect/>
          </a:stretch>
        </p:blipFill>
        <p:spPr bwMode="auto">
          <a:xfrm>
            <a:off x="76200" y="5973305"/>
            <a:ext cx="1447799" cy="884695"/>
          </a:xfrm>
          <a:prstGeom prst="rect">
            <a:avLst/>
          </a:prstGeom>
          <a:noFill/>
        </p:spPr>
      </p:pic>
      <p:pic>
        <p:nvPicPr>
          <p:cNvPr id="1028" name="Picture 4" descr="http://www.biology.ccsu.edu/doan/ProjectHope/Malaria%20red.jpg"/>
          <p:cNvPicPr>
            <a:picLocks noChangeAspect="1" noChangeArrowheads="1"/>
          </p:cNvPicPr>
          <p:nvPr/>
        </p:nvPicPr>
        <p:blipFill>
          <a:blip r:embed="rId3" cstate="print"/>
          <a:srcRect/>
          <a:stretch>
            <a:fillRect/>
          </a:stretch>
        </p:blipFill>
        <p:spPr bwMode="auto">
          <a:xfrm>
            <a:off x="1676400" y="5943600"/>
            <a:ext cx="1600200" cy="914400"/>
          </a:xfrm>
          <a:prstGeom prst="rect">
            <a:avLst/>
          </a:prstGeom>
          <a:noFill/>
        </p:spPr>
      </p:pic>
      <p:pic>
        <p:nvPicPr>
          <p:cNvPr id="1030" name="Picture 6" descr="http://www.globalwarminghoax.com/e107_files/public/1274917004_140_FT0_malaria_mosquito-ucdavis.jpg"/>
          <p:cNvPicPr>
            <a:picLocks noChangeAspect="1" noChangeArrowheads="1"/>
          </p:cNvPicPr>
          <p:nvPr/>
        </p:nvPicPr>
        <p:blipFill>
          <a:blip r:embed="rId4" cstate="print"/>
          <a:srcRect/>
          <a:stretch>
            <a:fillRect/>
          </a:stretch>
        </p:blipFill>
        <p:spPr bwMode="auto">
          <a:xfrm>
            <a:off x="3429000" y="5943601"/>
            <a:ext cx="1828800" cy="914399"/>
          </a:xfrm>
          <a:prstGeom prst="rect">
            <a:avLst/>
          </a:prstGeom>
          <a:noFill/>
        </p:spPr>
      </p:pic>
      <p:pic>
        <p:nvPicPr>
          <p:cNvPr id="1032" name="Picture 8" descr="http://www.cityfarmer.info/wp-content/uploads/2008/09/malaria.jpg"/>
          <p:cNvPicPr>
            <a:picLocks noChangeAspect="1" noChangeArrowheads="1"/>
          </p:cNvPicPr>
          <p:nvPr/>
        </p:nvPicPr>
        <p:blipFill>
          <a:blip r:embed="rId5" cstate="print"/>
          <a:srcRect/>
          <a:stretch>
            <a:fillRect/>
          </a:stretch>
        </p:blipFill>
        <p:spPr bwMode="auto">
          <a:xfrm>
            <a:off x="5334000" y="5943600"/>
            <a:ext cx="1447799" cy="914400"/>
          </a:xfrm>
          <a:prstGeom prst="rect">
            <a:avLst/>
          </a:prstGeom>
          <a:noFill/>
        </p:spPr>
      </p:pic>
      <p:pic>
        <p:nvPicPr>
          <p:cNvPr id="1036" name="Picture 12" descr="http://www.hpb.gov.sg/uploadedImages/HPB_Online/Diseases_and_Conditions/malaria.jpg"/>
          <p:cNvPicPr>
            <a:picLocks noChangeAspect="1" noChangeArrowheads="1"/>
          </p:cNvPicPr>
          <p:nvPr/>
        </p:nvPicPr>
        <p:blipFill>
          <a:blip r:embed="rId6" cstate="print"/>
          <a:srcRect/>
          <a:stretch>
            <a:fillRect/>
          </a:stretch>
        </p:blipFill>
        <p:spPr bwMode="auto">
          <a:xfrm>
            <a:off x="6629400" y="5867401"/>
            <a:ext cx="1318485" cy="990599"/>
          </a:xfrm>
          <a:prstGeom prst="rect">
            <a:avLst/>
          </a:prstGeom>
          <a:noFill/>
        </p:spPr>
      </p:pic>
      <p:pic>
        <p:nvPicPr>
          <p:cNvPr id="11" name="Picture 4" descr="http://www.biology.ccsu.edu/doan/ProjectHope/Malaria%20red.jpg"/>
          <p:cNvPicPr>
            <a:picLocks noChangeAspect="1" noChangeArrowheads="1"/>
          </p:cNvPicPr>
          <p:nvPr/>
        </p:nvPicPr>
        <p:blipFill>
          <a:blip r:embed="rId7" cstate="print"/>
          <a:srcRect/>
          <a:stretch>
            <a:fillRect/>
          </a:stretch>
        </p:blipFill>
        <p:spPr bwMode="auto">
          <a:xfrm>
            <a:off x="7924800" y="5943600"/>
            <a:ext cx="1143000" cy="914400"/>
          </a:xfrm>
          <a:prstGeom prst="rect">
            <a:avLst/>
          </a:prstGeom>
          <a:noFill/>
        </p:spPr>
      </p:pic>
      <p:pic>
        <p:nvPicPr>
          <p:cNvPr id="8193" name="Picture 1"/>
          <p:cNvPicPr>
            <a:picLocks noChangeAspect="1" noChangeArrowheads="1"/>
          </p:cNvPicPr>
          <p:nvPr/>
        </p:nvPicPr>
        <p:blipFill>
          <a:blip r:embed="rId8"/>
          <a:srcRect/>
          <a:stretch>
            <a:fillRect/>
          </a:stretch>
        </p:blipFill>
        <p:spPr bwMode="auto">
          <a:xfrm>
            <a:off x="228600" y="533400"/>
            <a:ext cx="3276600" cy="4159571"/>
          </a:xfrm>
          <a:prstGeom prst="rect">
            <a:avLst/>
          </a:prstGeom>
          <a:noFill/>
          <a:ln w="9525">
            <a:noFill/>
            <a:miter lim="800000"/>
            <a:headEnd/>
            <a:tailEnd/>
          </a:ln>
          <a:effectLst/>
        </p:spPr>
      </p:pic>
      <p:sp>
        <p:nvSpPr>
          <p:cNvPr id="9" name="Rectangle 8"/>
          <p:cNvSpPr/>
          <p:nvPr/>
        </p:nvSpPr>
        <p:spPr>
          <a:xfrm>
            <a:off x="3581401" y="609600"/>
            <a:ext cx="5410200" cy="3970318"/>
          </a:xfrm>
          <a:prstGeom prst="rect">
            <a:avLst/>
          </a:prstGeom>
        </p:spPr>
        <p:txBody>
          <a:bodyPr wrap="square">
            <a:spAutoFit/>
          </a:bodyPr>
          <a:lstStyle/>
          <a:p>
            <a:r>
              <a:rPr lang="en-US" dirty="0" smtClean="0"/>
              <a:t>Fig. 3 Interaction plot of the development time and survival of the immature stages of An. </a:t>
            </a:r>
            <a:r>
              <a:rPr lang="en-US" dirty="0" err="1" smtClean="0"/>
              <a:t>stephensi</a:t>
            </a:r>
            <a:r>
              <a:rPr lang="en-US" dirty="0" smtClean="0"/>
              <a:t> under constant compared with </a:t>
            </a:r>
            <a:r>
              <a:rPr lang="en-US" dirty="0" err="1" smtClean="0"/>
              <a:t>ﬂuctuating</a:t>
            </a:r>
            <a:r>
              <a:rPr lang="en-US" dirty="0" smtClean="0"/>
              <a:t> temperature regimens.</a:t>
            </a:r>
          </a:p>
          <a:p>
            <a:endParaRPr lang="en-US" dirty="0" smtClean="0"/>
          </a:p>
          <a:p>
            <a:r>
              <a:rPr lang="en-US" dirty="0" smtClean="0"/>
              <a:t>(A) Development time (days, solid lines) and survival</a:t>
            </a:r>
          </a:p>
          <a:p>
            <a:r>
              <a:rPr lang="en-US" dirty="0" smtClean="0"/>
              <a:t>(percentage, dashed lines) of mosquito </a:t>
            </a:r>
            <a:r>
              <a:rPr lang="en-US" dirty="0" err="1" smtClean="0"/>
              <a:t>immatures</a:t>
            </a:r>
            <a:r>
              <a:rPr lang="en-US" dirty="0" smtClean="0"/>
              <a:t> until they reached the adult stage at a constant 20 °C and at a mean temperature of 20 °C but with a diurnal temperature ﬂ </a:t>
            </a:r>
            <a:r>
              <a:rPr lang="en-US" dirty="0" err="1" smtClean="0"/>
              <a:t>uctuation</a:t>
            </a:r>
            <a:r>
              <a:rPr lang="en-US" dirty="0" smtClean="0"/>
              <a:t> of ±6 °C (DTR = 12 °C).</a:t>
            </a:r>
          </a:p>
          <a:p>
            <a:endParaRPr lang="en-US" dirty="0" smtClean="0"/>
          </a:p>
          <a:p>
            <a:r>
              <a:rPr lang="en-US" dirty="0" smtClean="0"/>
              <a:t>(B) Data from an equivalent experiment at 27 °C. Results are given for three different larval densities (■, 0.5, ▲, 1, and • , 2 larvae/cm 2 ).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opnews.in/health/files/malaria-cure.jpg"/>
          <p:cNvPicPr>
            <a:picLocks noChangeAspect="1" noChangeArrowheads="1"/>
          </p:cNvPicPr>
          <p:nvPr/>
        </p:nvPicPr>
        <p:blipFill>
          <a:blip r:embed="rId2"/>
          <a:srcRect/>
          <a:stretch>
            <a:fillRect/>
          </a:stretch>
        </p:blipFill>
        <p:spPr bwMode="auto">
          <a:xfrm>
            <a:off x="76200" y="5973305"/>
            <a:ext cx="1447799" cy="884695"/>
          </a:xfrm>
          <a:prstGeom prst="rect">
            <a:avLst/>
          </a:prstGeom>
          <a:noFill/>
        </p:spPr>
      </p:pic>
      <p:pic>
        <p:nvPicPr>
          <p:cNvPr id="1028" name="Picture 4" descr="http://www.biology.ccsu.edu/doan/ProjectHope/Malaria%20red.jpg"/>
          <p:cNvPicPr>
            <a:picLocks noChangeAspect="1" noChangeArrowheads="1"/>
          </p:cNvPicPr>
          <p:nvPr/>
        </p:nvPicPr>
        <p:blipFill>
          <a:blip r:embed="rId3" cstate="print"/>
          <a:srcRect/>
          <a:stretch>
            <a:fillRect/>
          </a:stretch>
        </p:blipFill>
        <p:spPr bwMode="auto">
          <a:xfrm>
            <a:off x="1676400" y="5943600"/>
            <a:ext cx="1600200" cy="914400"/>
          </a:xfrm>
          <a:prstGeom prst="rect">
            <a:avLst/>
          </a:prstGeom>
          <a:noFill/>
        </p:spPr>
      </p:pic>
      <p:pic>
        <p:nvPicPr>
          <p:cNvPr id="1030" name="Picture 6" descr="http://www.globalwarminghoax.com/e107_files/public/1274917004_140_FT0_malaria_mosquito-ucdavis.jpg"/>
          <p:cNvPicPr>
            <a:picLocks noChangeAspect="1" noChangeArrowheads="1"/>
          </p:cNvPicPr>
          <p:nvPr/>
        </p:nvPicPr>
        <p:blipFill>
          <a:blip r:embed="rId4" cstate="print"/>
          <a:srcRect/>
          <a:stretch>
            <a:fillRect/>
          </a:stretch>
        </p:blipFill>
        <p:spPr bwMode="auto">
          <a:xfrm>
            <a:off x="3429000" y="5943601"/>
            <a:ext cx="1828800" cy="914399"/>
          </a:xfrm>
          <a:prstGeom prst="rect">
            <a:avLst/>
          </a:prstGeom>
          <a:noFill/>
        </p:spPr>
      </p:pic>
      <p:pic>
        <p:nvPicPr>
          <p:cNvPr id="1032" name="Picture 8" descr="http://www.cityfarmer.info/wp-content/uploads/2008/09/malaria.jpg"/>
          <p:cNvPicPr>
            <a:picLocks noChangeAspect="1" noChangeArrowheads="1"/>
          </p:cNvPicPr>
          <p:nvPr/>
        </p:nvPicPr>
        <p:blipFill>
          <a:blip r:embed="rId5" cstate="print"/>
          <a:srcRect/>
          <a:stretch>
            <a:fillRect/>
          </a:stretch>
        </p:blipFill>
        <p:spPr bwMode="auto">
          <a:xfrm>
            <a:off x="5334000" y="5943600"/>
            <a:ext cx="1447799" cy="914400"/>
          </a:xfrm>
          <a:prstGeom prst="rect">
            <a:avLst/>
          </a:prstGeom>
          <a:noFill/>
        </p:spPr>
      </p:pic>
      <p:pic>
        <p:nvPicPr>
          <p:cNvPr id="1036" name="Picture 12" descr="http://www.hpb.gov.sg/uploadedImages/HPB_Online/Diseases_and_Conditions/malaria.jpg"/>
          <p:cNvPicPr>
            <a:picLocks noChangeAspect="1" noChangeArrowheads="1"/>
          </p:cNvPicPr>
          <p:nvPr/>
        </p:nvPicPr>
        <p:blipFill>
          <a:blip r:embed="rId6" cstate="print"/>
          <a:srcRect/>
          <a:stretch>
            <a:fillRect/>
          </a:stretch>
        </p:blipFill>
        <p:spPr bwMode="auto">
          <a:xfrm>
            <a:off x="6629400" y="5867401"/>
            <a:ext cx="1318485" cy="990599"/>
          </a:xfrm>
          <a:prstGeom prst="rect">
            <a:avLst/>
          </a:prstGeom>
          <a:noFill/>
        </p:spPr>
      </p:pic>
      <p:pic>
        <p:nvPicPr>
          <p:cNvPr id="11" name="Picture 4" descr="http://www.biology.ccsu.edu/doan/ProjectHope/Malaria%20red.jpg"/>
          <p:cNvPicPr>
            <a:picLocks noChangeAspect="1" noChangeArrowheads="1"/>
          </p:cNvPicPr>
          <p:nvPr/>
        </p:nvPicPr>
        <p:blipFill>
          <a:blip r:embed="rId7" cstate="print"/>
          <a:srcRect/>
          <a:stretch>
            <a:fillRect/>
          </a:stretch>
        </p:blipFill>
        <p:spPr bwMode="auto">
          <a:xfrm>
            <a:off x="7924800" y="5943600"/>
            <a:ext cx="1143000" cy="914400"/>
          </a:xfrm>
          <a:prstGeom prst="rect">
            <a:avLst/>
          </a:prstGeom>
          <a:noFill/>
        </p:spPr>
      </p:pic>
      <p:pic>
        <p:nvPicPr>
          <p:cNvPr id="7169" name="Picture 1"/>
          <p:cNvPicPr>
            <a:picLocks noChangeAspect="1" noChangeArrowheads="1"/>
          </p:cNvPicPr>
          <p:nvPr/>
        </p:nvPicPr>
        <p:blipFill>
          <a:blip r:embed="rId8"/>
          <a:srcRect/>
          <a:stretch>
            <a:fillRect/>
          </a:stretch>
        </p:blipFill>
        <p:spPr bwMode="auto">
          <a:xfrm>
            <a:off x="838200" y="685800"/>
            <a:ext cx="7506495" cy="2743200"/>
          </a:xfrm>
          <a:prstGeom prst="rect">
            <a:avLst/>
          </a:prstGeom>
          <a:noFill/>
          <a:ln w="9525">
            <a:noFill/>
            <a:miter lim="800000"/>
            <a:headEnd/>
            <a:tailEnd/>
          </a:ln>
          <a:effectLst/>
        </p:spPr>
      </p:pic>
      <p:sp>
        <p:nvSpPr>
          <p:cNvPr id="9" name="Rectangle 8"/>
          <p:cNvSpPr/>
          <p:nvPr/>
        </p:nvSpPr>
        <p:spPr>
          <a:xfrm>
            <a:off x="381000" y="3429000"/>
            <a:ext cx="8001000" cy="2554545"/>
          </a:xfrm>
          <a:prstGeom prst="rect">
            <a:avLst/>
          </a:prstGeom>
        </p:spPr>
        <p:txBody>
          <a:bodyPr wrap="square">
            <a:spAutoFit/>
          </a:bodyPr>
          <a:lstStyle/>
          <a:p>
            <a:r>
              <a:rPr lang="en-US" sz="1600" dirty="0" smtClean="0"/>
              <a:t>Fig. 4.   Cumulative percent survival and </a:t>
            </a:r>
            <a:r>
              <a:rPr lang="en-US" sz="1600" dirty="0" err="1" smtClean="0"/>
              <a:t>gonotrophic</a:t>
            </a:r>
            <a:r>
              <a:rPr lang="en-US" sz="1600" dirty="0" smtClean="0"/>
              <a:t> cycle length of female An. </a:t>
            </a:r>
            <a:r>
              <a:rPr lang="en-US" sz="1600" dirty="0" err="1" smtClean="0"/>
              <a:t>stephensi</a:t>
            </a:r>
            <a:r>
              <a:rPr lang="en-US" sz="1600" dirty="0" smtClean="0"/>
              <a:t> mosquitoes under constant and </a:t>
            </a:r>
            <a:r>
              <a:rPr lang="en-US" sz="1600" dirty="0" err="1" smtClean="0"/>
              <a:t>ﬂuctuating</a:t>
            </a:r>
            <a:r>
              <a:rPr lang="en-US" sz="1600" dirty="0" smtClean="0"/>
              <a:t> temperature regimens.</a:t>
            </a:r>
          </a:p>
          <a:p>
            <a:endParaRPr lang="en-US" sz="1600" dirty="0" smtClean="0"/>
          </a:p>
          <a:p>
            <a:pPr marL="342900" indent="-342900">
              <a:buAutoNum type="alphaUcParenBoth"/>
            </a:pPr>
            <a:r>
              <a:rPr lang="en-US" sz="1600" dirty="0" smtClean="0"/>
              <a:t>Survival at constant 18 °C (dashed red line) compared with survival at a mean temperature  of 18 °C but with a diurnal temperature ﬂuctuation of ±6 °C (DTR = 12 °C; closed blue line). (Inset) The percentage of mosquitoes that completed the </a:t>
            </a:r>
            <a:r>
              <a:rPr lang="en-US" sz="1600" dirty="0" err="1" smtClean="0"/>
              <a:t>gonotrophic</a:t>
            </a:r>
            <a:r>
              <a:rPr lang="en-US" sz="1600" dirty="0" smtClean="0"/>
              <a:t> cycle on a given day (on the x axis) at constant 18 °C (red bars) compared with completion at a mean temperature of 18 °C but with a diurnal temperature ﬂuctuation of ±6 °C (DTR = 12 °C; blue bars).</a:t>
            </a:r>
          </a:p>
          <a:p>
            <a:pPr marL="342900" indent="-342900">
              <a:buAutoNum type="alphaUcParenBoth"/>
            </a:pPr>
            <a:r>
              <a:rPr lang="en-US" sz="1600" dirty="0" smtClean="0"/>
              <a:t> (B) Data from equivalent experiments at 24 °C. </a:t>
            </a:r>
            <a:endParaRPr lang="en-US"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opnews.in/health/files/malaria-cure.jpg"/>
          <p:cNvPicPr>
            <a:picLocks noChangeAspect="1" noChangeArrowheads="1"/>
          </p:cNvPicPr>
          <p:nvPr/>
        </p:nvPicPr>
        <p:blipFill>
          <a:blip r:embed="rId2"/>
          <a:srcRect/>
          <a:stretch>
            <a:fillRect/>
          </a:stretch>
        </p:blipFill>
        <p:spPr bwMode="auto">
          <a:xfrm>
            <a:off x="76200" y="5973305"/>
            <a:ext cx="1447799" cy="884695"/>
          </a:xfrm>
          <a:prstGeom prst="rect">
            <a:avLst/>
          </a:prstGeom>
          <a:noFill/>
        </p:spPr>
      </p:pic>
      <p:pic>
        <p:nvPicPr>
          <p:cNvPr id="1028" name="Picture 4" descr="http://www.biology.ccsu.edu/doan/ProjectHope/Malaria%20red.jpg"/>
          <p:cNvPicPr>
            <a:picLocks noChangeAspect="1" noChangeArrowheads="1"/>
          </p:cNvPicPr>
          <p:nvPr/>
        </p:nvPicPr>
        <p:blipFill>
          <a:blip r:embed="rId3" cstate="print"/>
          <a:srcRect/>
          <a:stretch>
            <a:fillRect/>
          </a:stretch>
        </p:blipFill>
        <p:spPr bwMode="auto">
          <a:xfrm>
            <a:off x="1676400" y="5943600"/>
            <a:ext cx="1600200" cy="914400"/>
          </a:xfrm>
          <a:prstGeom prst="rect">
            <a:avLst/>
          </a:prstGeom>
          <a:noFill/>
        </p:spPr>
      </p:pic>
      <p:pic>
        <p:nvPicPr>
          <p:cNvPr id="1030" name="Picture 6" descr="http://www.globalwarminghoax.com/e107_files/public/1274917004_140_FT0_malaria_mosquito-ucdavis.jpg"/>
          <p:cNvPicPr>
            <a:picLocks noChangeAspect="1" noChangeArrowheads="1"/>
          </p:cNvPicPr>
          <p:nvPr/>
        </p:nvPicPr>
        <p:blipFill>
          <a:blip r:embed="rId4" cstate="print"/>
          <a:srcRect/>
          <a:stretch>
            <a:fillRect/>
          </a:stretch>
        </p:blipFill>
        <p:spPr bwMode="auto">
          <a:xfrm>
            <a:off x="3429000" y="5943601"/>
            <a:ext cx="1828800" cy="914399"/>
          </a:xfrm>
          <a:prstGeom prst="rect">
            <a:avLst/>
          </a:prstGeom>
          <a:noFill/>
        </p:spPr>
      </p:pic>
      <p:pic>
        <p:nvPicPr>
          <p:cNvPr id="1032" name="Picture 8" descr="http://www.cityfarmer.info/wp-content/uploads/2008/09/malaria.jpg"/>
          <p:cNvPicPr>
            <a:picLocks noChangeAspect="1" noChangeArrowheads="1"/>
          </p:cNvPicPr>
          <p:nvPr/>
        </p:nvPicPr>
        <p:blipFill>
          <a:blip r:embed="rId5" cstate="print"/>
          <a:srcRect/>
          <a:stretch>
            <a:fillRect/>
          </a:stretch>
        </p:blipFill>
        <p:spPr bwMode="auto">
          <a:xfrm>
            <a:off x="5334000" y="5943600"/>
            <a:ext cx="1447799" cy="914400"/>
          </a:xfrm>
          <a:prstGeom prst="rect">
            <a:avLst/>
          </a:prstGeom>
          <a:noFill/>
        </p:spPr>
      </p:pic>
      <p:pic>
        <p:nvPicPr>
          <p:cNvPr id="1036" name="Picture 12" descr="http://www.hpb.gov.sg/uploadedImages/HPB_Online/Diseases_and_Conditions/malaria.jpg"/>
          <p:cNvPicPr>
            <a:picLocks noChangeAspect="1" noChangeArrowheads="1"/>
          </p:cNvPicPr>
          <p:nvPr/>
        </p:nvPicPr>
        <p:blipFill>
          <a:blip r:embed="rId6" cstate="print"/>
          <a:srcRect/>
          <a:stretch>
            <a:fillRect/>
          </a:stretch>
        </p:blipFill>
        <p:spPr bwMode="auto">
          <a:xfrm>
            <a:off x="6629400" y="5867401"/>
            <a:ext cx="1318485" cy="990599"/>
          </a:xfrm>
          <a:prstGeom prst="rect">
            <a:avLst/>
          </a:prstGeom>
          <a:noFill/>
        </p:spPr>
      </p:pic>
      <p:pic>
        <p:nvPicPr>
          <p:cNvPr id="11" name="Picture 4" descr="http://www.biology.ccsu.edu/doan/ProjectHope/Malaria%20red.jpg"/>
          <p:cNvPicPr>
            <a:picLocks noChangeAspect="1" noChangeArrowheads="1"/>
          </p:cNvPicPr>
          <p:nvPr/>
        </p:nvPicPr>
        <p:blipFill>
          <a:blip r:embed="rId7" cstate="print"/>
          <a:srcRect/>
          <a:stretch>
            <a:fillRect/>
          </a:stretch>
        </p:blipFill>
        <p:spPr bwMode="auto">
          <a:xfrm>
            <a:off x="7924800" y="5943600"/>
            <a:ext cx="1143000" cy="914400"/>
          </a:xfrm>
          <a:prstGeom prst="rect">
            <a:avLst/>
          </a:prstGeom>
          <a:noFill/>
        </p:spPr>
      </p:pic>
      <p:sp>
        <p:nvSpPr>
          <p:cNvPr id="9" name="Rectangle 8"/>
          <p:cNvSpPr/>
          <p:nvPr/>
        </p:nvSpPr>
        <p:spPr>
          <a:xfrm>
            <a:off x="381000" y="762000"/>
            <a:ext cx="8077200" cy="3970318"/>
          </a:xfrm>
          <a:prstGeom prst="rect">
            <a:avLst/>
          </a:prstGeom>
        </p:spPr>
        <p:txBody>
          <a:bodyPr wrap="square">
            <a:spAutoFit/>
          </a:bodyPr>
          <a:lstStyle/>
          <a:p>
            <a:r>
              <a:rPr lang="en-US" dirty="0" smtClean="0"/>
              <a:t>T</a:t>
            </a:r>
            <a:r>
              <a:rPr lang="en-US" dirty="0" smtClean="0"/>
              <a:t>he </a:t>
            </a:r>
            <a:r>
              <a:rPr lang="en-US" dirty="0" smtClean="0"/>
              <a:t>key mosquito-related traits that combine to determine malaria transmission intensity  are all sensitive to daily variation in temperature.</a:t>
            </a:r>
          </a:p>
          <a:p>
            <a:endParaRPr lang="en-US" dirty="0" smtClean="0"/>
          </a:p>
          <a:p>
            <a:r>
              <a:rPr lang="en-US" dirty="0" err="1" smtClean="0"/>
              <a:t>ie</a:t>
            </a:r>
            <a:endParaRPr lang="en-US" dirty="0" smtClean="0"/>
          </a:p>
          <a:p>
            <a:endParaRPr lang="en-US" dirty="0" smtClean="0"/>
          </a:p>
          <a:p>
            <a:pPr marL="342900" indent="-342900">
              <a:buFont typeface="+mj-lt"/>
              <a:buAutoNum type="arabicPeriod"/>
            </a:pPr>
            <a:r>
              <a:rPr lang="en-US" dirty="0" smtClean="0"/>
              <a:t>parasite infection,</a:t>
            </a:r>
          </a:p>
          <a:p>
            <a:pPr marL="342900" indent="-342900">
              <a:buFont typeface="+mj-lt"/>
              <a:buAutoNum type="arabicPeriod"/>
            </a:pPr>
            <a:r>
              <a:rPr lang="en-US" dirty="0" smtClean="0"/>
              <a:t>parasite growth and development, </a:t>
            </a:r>
          </a:p>
          <a:p>
            <a:pPr marL="342900" indent="-342900">
              <a:buFont typeface="+mj-lt"/>
              <a:buAutoNum type="arabicPeriod"/>
            </a:pPr>
            <a:r>
              <a:rPr lang="en-US" dirty="0" smtClean="0"/>
              <a:t>immature mosquito development and survival,</a:t>
            </a:r>
          </a:p>
          <a:p>
            <a:pPr marL="342900" indent="-342900">
              <a:buFont typeface="+mj-lt"/>
              <a:buAutoNum type="arabicPeriod"/>
            </a:pPr>
            <a:r>
              <a:rPr lang="en-US" dirty="0" smtClean="0"/>
              <a:t>Length of the </a:t>
            </a:r>
            <a:r>
              <a:rPr lang="en-US" dirty="0" err="1" smtClean="0"/>
              <a:t>gonotrophic</a:t>
            </a:r>
            <a:r>
              <a:rPr lang="en-US" dirty="0" smtClean="0"/>
              <a:t> cycle, and adult survival.</a:t>
            </a:r>
          </a:p>
          <a:p>
            <a:pPr marL="342900" indent="-342900">
              <a:buFont typeface="+mj-lt"/>
              <a:buAutoNum type="arabicPeriod"/>
            </a:pPr>
            <a:endParaRPr lang="en-US" dirty="0" smtClean="0"/>
          </a:p>
          <a:p>
            <a:pPr marL="342900" indent="-342900"/>
            <a:r>
              <a:rPr lang="en-US" dirty="0" smtClean="0"/>
              <a:t>Temperature fluctuation increases relative rate processes under cool conditions and </a:t>
            </a:r>
          </a:p>
          <a:p>
            <a:pPr marL="342900" indent="-342900"/>
            <a:r>
              <a:rPr lang="en-US" dirty="0" smtClean="0"/>
              <a:t>slows rate processes under warm conditions.</a:t>
            </a:r>
          </a:p>
          <a:p>
            <a:pPr marL="342900" indent="-342900"/>
            <a:endParaRPr lang="en-US" dirty="0" smtClean="0"/>
          </a:p>
          <a:p>
            <a:pPr marL="342900" indent="-342900"/>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opnews.in/health/files/malaria-cure.jpg"/>
          <p:cNvPicPr>
            <a:picLocks noChangeAspect="1" noChangeArrowheads="1"/>
          </p:cNvPicPr>
          <p:nvPr/>
        </p:nvPicPr>
        <p:blipFill>
          <a:blip r:embed="rId2"/>
          <a:srcRect/>
          <a:stretch>
            <a:fillRect/>
          </a:stretch>
        </p:blipFill>
        <p:spPr bwMode="auto">
          <a:xfrm>
            <a:off x="76200" y="5973305"/>
            <a:ext cx="1447799" cy="884695"/>
          </a:xfrm>
          <a:prstGeom prst="rect">
            <a:avLst/>
          </a:prstGeom>
          <a:noFill/>
        </p:spPr>
      </p:pic>
      <p:pic>
        <p:nvPicPr>
          <p:cNvPr id="1028" name="Picture 4" descr="http://www.biology.ccsu.edu/doan/ProjectHope/Malaria%20red.jpg"/>
          <p:cNvPicPr>
            <a:picLocks noChangeAspect="1" noChangeArrowheads="1"/>
          </p:cNvPicPr>
          <p:nvPr/>
        </p:nvPicPr>
        <p:blipFill>
          <a:blip r:embed="rId3" cstate="print"/>
          <a:srcRect/>
          <a:stretch>
            <a:fillRect/>
          </a:stretch>
        </p:blipFill>
        <p:spPr bwMode="auto">
          <a:xfrm>
            <a:off x="1676400" y="5943600"/>
            <a:ext cx="1600200" cy="914400"/>
          </a:xfrm>
          <a:prstGeom prst="rect">
            <a:avLst/>
          </a:prstGeom>
          <a:noFill/>
        </p:spPr>
      </p:pic>
      <p:pic>
        <p:nvPicPr>
          <p:cNvPr id="1030" name="Picture 6" descr="http://www.globalwarminghoax.com/e107_files/public/1274917004_140_FT0_malaria_mosquito-ucdavis.jpg"/>
          <p:cNvPicPr>
            <a:picLocks noChangeAspect="1" noChangeArrowheads="1"/>
          </p:cNvPicPr>
          <p:nvPr/>
        </p:nvPicPr>
        <p:blipFill>
          <a:blip r:embed="rId4" cstate="print"/>
          <a:srcRect/>
          <a:stretch>
            <a:fillRect/>
          </a:stretch>
        </p:blipFill>
        <p:spPr bwMode="auto">
          <a:xfrm>
            <a:off x="3429000" y="5943601"/>
            <a:ext cx="1828800" cy="914399"/>
          </a:xfrm>
          <a:prstGeom prst="rect">
            <a:avLst/>
          </a:prstGeom>
          <a:noFill/>
        </p:spPr>
      </p:pic>
      <p:pic>
        <p:nvPicPr>
          <p:cNvPr id="1032" name="Picture 8" descr="http://www.cityfarmer.info/wp-content/uploads/2008/09/malaria.jpg"/>
          <p:cNvPicPr>
            <a:picLocks noChangeAspect="1" noChangeArrowheads="1"/>
          </p:cNvPicPr>
          <p:nvPr/>
        </p:nvPicPr>
        <p:blipFill>
          <a:blip r:embed="rId5" cstate="print"/>
          <a:srcRect/>
          <a:stretch>
            <a:fillRect/>
          </a:stretch>
        </p:blipFill>
        <p:spPr bwMode="auto">
          <a:xfrm>
            <a:off x="5334000" y="5943600"/>
            <a:ext cx="1447799" cy="914400"/>
          </a:xfrm>
          <a:prstGeom prst="rect">
            <a:avLst/>
          </a:prstGeom>
          <a:noFill/>
        </p:spPr>
      </p:pic>
      <p:pic>
        <p:nvPicPr>
          <p:cNvPr id="1036" name="Picture 12" descr="http://www.hpb.gov.sg/uploadedImages/HPB_Online/Diseases_and_Conditions/malaria.jpg"/>
          <p:cNvPicPr>
            <a:picLocks noChangeAspect="1" noChangeArrowheads="1"/>
          </p:cNvPicPr>
          <p:nvPr/>
        </p:nvPicPr>
        <p:blipFill>
          <a:blip r:embed="rId6" cstate="print"/>
          <a:srcRect/>
          <a:stretch>
            <a:fillRect/>
          </a:stretch>
        </p:blipFill>
        <p:spPr bwMode="auto">
          <a:xfrm>
            <a:off x="6629400" y="5867401"/>
            <a:ext cx="1318485" cy="990599"/>
          </a:xfrm>
          <a:prstGeom prst="rect">
            <a:avLst/>
          </a:prstGeom>
          <a:noFill/>
        </p:spPr>
      </p:pic>
      <p:pic>
        <p:nvPicPr>
          <p:cNvPr id="11" name="Picture 4" descr="http://www.biology.ccsu.edu/doan/ProjectHope/Malaria%20red.jpg"/>
          <p:cNvPicPr>
            <a:picLocks noChangeAspect="1" noChangeArrowheads="1"/>
          </p:cNvPicPr>
          <p:nvPr/>
        </p:nvPicPr>
        <p:blipFill>
          <a:blip r:embed="rId7" cstate="print"/>
          <a:srcRect/>
          <a:stretch>
            <a:fillRect/>
          </a:stretch>
        </p:blipFill>
        <p:spPr bwMode="auto">
          <a:xfrm>
            <a:off x="7924800" y="5943600"/>
            <a:ext cx="1143000" cy="914400"/>
          </a:xfrm>
          <a:prstGeom prst="rect">
            <a:avLst/>
          </a:prstGeom>
          <a:noFill/>
        </p:spPr>
      </p:pic>
      <p:sp>
        <p:nvSpPr>
          <p:cNvPr id="8" name="TextBox 7"/>
          <p:cNvSpPr txBox="1"/>
          <p:nvPr/>
        </p:nvSpPr>
        <p:spPr>
          <a:xfrm>
            <a:off x="457200" y="533400"/>
            <a:ext cx="1280992" cy="369332"/>
          </a:xfrm>
          <a:prstGeom prst="rect">
            <a:avLst/>
          </a:prstGeom>
          <a:noFill/>
        </p:spPr>
        <p:txBody>
          <a:bodyPr wrap="none" rtlCol="0">
            <a:spAutoFit/>
          </a:bodyPr>
          <a:lstStyle/>
          <a:p>
            <a:r>
              <a:rPr lang="en-US" dirty="0" smtClean="0"/>
              <a:t>Limitations:</a:t>
            </a:r>
            <a:endParaRPr lang="en-US" dirty="0"/>
          </a:p>
        </p:txBody>
      </p:sp>
      <p:sp>
        <p:nvSpPr>
          <p:cNvPr id="9" name="TextBox 8"/>
          <p:cNvSpPr txBox="1"/>
          <p:nvPr/>
        </p:nvSpPr>
        <p:spPr>
          <a:xfrm>
            <a:off x="228600" y="1219200"/>
            <a:ext cx="8686800" cy="2308324"/>
          </a:xfrm>
          <a:prstGeom prst="rect">
            <a:avLst/>
          </a:prstGeom>
          <a:noFill/>
        </p:spPr>
        <p:txBody>
          <a:bodyPr wrap="square" rtlCol="0">
            <a:spAutoFit/>
          </a:bodyPr>
          <a:lstStyle/>
          <a:p>
            <a:r>
              <a:rPr lang="en-US" dirty="0" smtClean="0"/>
              <a:t>Used rodent malaria and one species of mosquito  need to extend investigations to human  malaria  species  and  to  other  important  vectors.</a:t>
            </a:r>
          </a:p>
          <a:p>
            <a:endParaRPr lang="en-US" dirty="0" smtClean="0"/>
          </a:p>
          <a:p>
            <a:r>
              <a:rPr lang="en-US" dirty="0" smtClean="0"/>
              <a:t>These </a:t>
            </a:r>
            <a:r>
              <a:rPr lang="en-US" dirty="0" err="1" smtClean="0"/>
              <a:t>ﬁndings</a:t>
            </a:r>
            <a:r>
              <a:rPr lang="en-US" dirty="0" smtClean="0"/>
              <a:t> caution against standard practice in studies estimating mosquito and/or malaria climate relations and strengthen arguments for greater ecological understanding of how infectious organisms respond to the natural environment.</a:t>
            </a:r>
          </a:p>
          <a:p>
            <a:endParaRPr lang="en-US" dirty="0" smtClean="0"/>
          </a:p>
          <a:p>
            <a:endParaRPr lang="en-US" dirty="0"/>
          </a:p>
        </p:txBody>
      </p:sp>
      <p:sp>
        <p:nvSpPr>
          <p:cNvPr id="10" name="TextBox 9"/>
          <p:cNvSpPr txBox="1"/>
          <p:nvPr/>
        </p:nvSpPr>
        <p:spPr>
          <a:xfrm>
            <a:off x="533400" y="3429000"/>
            <a:ext cx="8305800" cy="1754326"/>
          </a:xfrm>
          <a:prstGeom prst="rect">
            <a:avLst/>
          </a:prstGeom>
          <a:noFill/>
        </p:spPr>
        <p:txBody>
          <a:bodyPr wrap="square" rtlCol="0">
            <a:spAutoFit/>
          </a:bodyPr>
          <a:lstStyle/>
          <a:p>
            <a:r>
              <a:rPr lang="en-US" dirty="0" smtClean="0"/>
              <a:t>What we learn?</a:t>
            </a:r>
          </a:p>
          <a:p>
            <a:endParaRPr lang="en-US" dirty="0" smtClean="0"/>
          </a:p>
          <a:p>
            <a:r>
              <a:rPr lang="en-US" dirty="0" smtClean="0"/>
              <a:t>Daily temperature ﬂuctuation on </a:t>
            </a:r>
            <a:r>
              <a:rPr lang="en-US" dirty="0" smtClean="0">
                <a:solidFill>
                  <a:srgbClr val="FF0000"/>
                </a:solidFill>
              </a:rPr>
              <a:t>basic aspects of insect and parasite life histories </a:t>
            </a:r>
            <a:r>
              <a:rPr lang="en-US" dirty="0" smtClean="0"/>
              <a:t>suggest the need to consider the role of temperature  variation  for  many  </a:t>
            </a:r>
            <a:r>
              <a:rPr lang="en-US" dirty="0" err="1" smtClean="0"/>
              <a:t>ectotherms</a:t>
            </a:r>
            <a:r>
              <a:rPr lang="en-US" dirty="0" smtClean="0"/>
              <a:t>  (other  insects, amphibians,  reptiles,  etc.)  and  their  parasites  and  pathogens,</a:t>
            </a:r>
          </a:p>
          <a:p>
            <a:r>
              <a:rPr lang="en-US" dirty="0" smtClean="0"/>
              <a:t>both for understanding current biology and the likely impacts of climate change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opnews.in/health/files/malaria-cure.jpg"/>
          <p:cNvPicPr>
            <a:picLocks noChangeAspect="1" noChangeArrowheads="1"/>
          </p:cNvPicPr>
          <p:nvPr/>
        </p:nvPicPr>
        <p:blipFill>
          <a:blip r:embed="rId2"/>
          <a:srcRect/>
          <a:stretch>
            <a:fillRect/>
          </a:stretch>
        </p:blipFill>
        <p:spPr bwMode="auto">
          <a:xfrm>
            <a:off x="76200" y="5973305"/>
            <a:ext cx="1447799" cy="884695"/>
          </a:xfrm>
          <a:prstGeom prst="rect">
            <a:avLst/>
          </a:prstGeom>
          <a:noFill/>
        </p:spPr>
      </p:pic>
      <p:pic>
        <p:nvPicPr>
          <p:cNvPr id="1028" name="Picture 4" descr="http://www.biology.ccsu.edu/doan/ProjectHope/Malaria%20red.jpg"/>
          <p:cNvPicPr>
            <a:picLocks noChangeAspect="1" noChangeArrowheads="1"/>
          </p:cNvPicPr>
          <p:nvPr/>
        </p:nvPicPr>
        <p:blipFill>
          <a:blip r:embed="rId3" cstate="print"/>
          <a:srcRect/>
          <a:stretch>
            <a:fillRect/>
          </a:stretch>
        </p:blipFill>
        <p:spPr bwMode="auto">
          <a:xfrm>
            <a:off x="1676400" y="5943600"/>
            <a:ext cx="1600200" cy="914400"/>
          </a:xfrm>
          <a:prstGeom prst="rect">
            <a:avLst/>
          </a:prstGeom>
          <a:noFill/>
        </p:spPr>
      </p:pic>
      <p:pic>
        <p:nvPicPr>
          <p:cNvPr id="1030" name="Picture 6" descr="http://www.globalwarminghoax.com/e107_files/public/1274917004_140_FT0_malaria_mosquito-ucdavis.jpg"/>
          <p:cNvPicPr>
            <a:picLocks noChangeAspect="1" noChangeArrowheads="1"/>
          </p:cNvPicPr>
          <p:nvPr/>
        </p:nvPicPr>
        <p:blipFill>
          <a:blip r:embed="rId4" cstate="print"/>
          <a:srcRect/>
          <a:stretch>
            <a:fillRect/>
          </a:stretch>
        </p:blipFill>
        <p:spPr bwMode="auto">
          <a:xfrm>
            <a:off x="3429000" y="5943601"/>
            <a:ext cx="1828800" cy="914399"/>
          </a:xfrm>
          <a:prstGeom prst="rect">
            <a:avLst/>
          </a:prstGeom>
          <a:noFill/>
        </p:spPr>
      </p:pic>
      <p:pic>
        <p:nvPicPr>
          <p:cNvPr id="1032" name="Picture 8" descr="http://www.cityfarmer.info/wp-content/uploads/2008/09/malaria.jpg"/>
          <p:cNvPicPr>
            <a:picLocks noChangeAspect="1" noChangeArrowheads="1"/>
          </p:cNvPicPr>
          <p:nvPr/>
        </p:nvPicPr>
        <p:blipFill>
          <a:blip r:embed="rId5" cstate="print"/>
          <a:srcRect/>
          <a:stretch>
            <a:fillRect/>
          </a:stretch>
        </p:blipFill>
        <p:spPr bwMode="auto">
          <a:xfrm>
            <a:off x="5334000" y="5943600"/>
            <a:ext cx="1447799" cy="914400"/>
          </a:xfrm>
          <a:prstGeom prst="rect">
            <a:avLst/>
          </a:prstGeom>
          <a:noFill/>
        </p:spPr>
      </p:pic>
      <p:pic>
        <p:nvPicPr>
          <p:cNvPr id="1036" name="Picture 12" descr="http://www.hpb.gov.sg/uploadedImages/HPB_Online/Diseases_and_Conditions/malaria.jpg"/>
          <p:cNvPicPr>
            <a:picLocks noChangeAspect="1" noChangeArrowheads="1"/>
          </p:cNvPicPr>
          <p:nvPr/>
        </p:nvPicPr>
        <p:blipFill>
          <a:blip r:embed="rId6" cstate="print"/>
          <a:srcRect/>
          <a:stretch>
            <a:fillRect/>
          </a:stretch>
        </p:blipFill>
        <p:spPr bwMode="auto">
          <a:xfrm>
            <a:off x="6629400" y="5867401"/>
            <a:ext cx="1318485" cy="990599"/>
          </a:xfrm>
          <a:prstGeom prst="rect">
            <a:avLst/>
          </a:prstGeom>
          <a:noFill/>
        </p:spPr>
      </p:pic>
      <p:pic>
        <p:nvPicPr>
          <p:cNvPr id="11" name="Picture 4" descr="http://www.biology.ccsu.edu/doan/ProjectHope/Malaria%20red.jpg"/>
          <p:cNvPicPr>
            <a:picLocks noChangeAspect="1" noChangeArrowheads="1"/>
          </p:cNvPicPr>
          <p:nvPr/>
        </p:nvPicPr>
        <p:blipFill>
          <a:blip r:embed="rId7" cstate="print"/>
          <a:srcRect/>
          <a:stretch>
            <a:fillRect/>
          </a:stretch>
        </p:blipFill>
        <p:spPr bwMode="auto">
          <a:xfrm>
            <a:off x="7924800" y="5943600"/>
            <a:ext cx="1143000" cy="914400"/>
          </a:xfrm>
          <a:prstGeom prst="rect">
            <a:avLst/>
          </a:prstGeom>
          <a:noFill/>
        </p:spPr>
      </p:pic>
      <p:sp>
        <p:nvSpPr>
          <p:cNvPr id="12" name="TextBox 11"/>
          <p:cNvSpPr txBox="1"/>
          <p:nvPr/>
        </p:nvSpPr>
        <p:spPr>
          <a:xfrm>
            <a:off x="2362200" y="2667000"/>
            <a:ext cx="3948132" cy="584775"/>
          </a:xfrm>
          <a:prstGeom prst="rect">
            <a:avLst/>
          </a:prstGeom>
          <a:noFill/>
        </p:spPr>
        <p:txBody>
          <a:bodyPr wrap="none" rtlCol="0">
            <a:spAutoFit/>
          </a:bodyPr>
          <a:lstStyle/>
          <a:p>
            <a:r>
              <a:rPr lang="en-US" sz="3200" dirty="0" smtClean="0"/>
              <a:t>Some Interesting Facts</a:t>
            </a:r>
            <a:endParaRPr lang="en-US" sz="3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opnews.in/health/files/malaria-cure.jpg"/>
          <p:cNvPicPr>
            <a:picLocks noChangeAspect="1" noChangeArrowheads="1"/>
          </p:cNvPicPr>
          <p:nvPr/>
        </p:nvPicPr>
        <p:blipFill>
          <a:blip r:embed="rId2"/>
          <a:srcRect/>
          <a:stretch>
            <a:fillRect/>
          </a:stretch>
        </p:blipFill>
        <p:spPr bwMode="auto">
          <a:xfrm>
            <a:off x="76200" y="5973305"/>
            <a:ext cx="1447799" cy="884695"/>
          </a:xfrm>
          <a:prstGeom prst="rect">
            <a:avLst/>
          </a:prstGeom>
          <a:noFill/>
        </p:spPr>
      </p:pic>
      <p:pic>
        <p:nvPicPr>
          <p:cNvPr id="1028" name="Picture 4" descr="http://www.biology.ccsu.edu/doan/ProjectHope/Malaria%20red.jpg"/>
          <p:cNvPicPr>
            <a:picLocks noChangeAspect="1" noChangeArrowheads="1"/>
          </p:cNvPicPr>
          <p:nvPr/>
        </p:nvPicPr>
        <p:blipFill>
          <a:blip r:embed="rId3" cstate="print"/>
          <a:srcRect/>
          <a:stretch>
            <a:fillRect/>
          </a:stretch>
        </p:blipFill>
        <p:spPr bwMode="auto">
          <a:xfrm>
            <a:off x="1676400" y="5943600"/>
            <a:ext cx="1600200" cy="914400"/>
          </a:xfrm>
          <a:prstGeom prst="rect">
            <a:avLst/>
          </a:prstGeom>
          <a:noFill/>
        </p:spPr>
      </p:pic>
      <p:pic>
        <p:nvPicPr>
          <p:cNvPr id="1030" name="Picture 6" descr="http://www.globalwarminghoax.com/e107_files/public/1274917004_140_FT0_malaria_mosquito-ucdavis.jpg"/>
          <p:cNvPicPr>
            <a:picLocks noChangeAspect="1" noChangeArrowheads="1"/>
          </p:cNvPicPr>
          <p:nvPr/>
        </p:nvPicPr>
        <p:blipFill>
          <a:blip r:embed="rId4" cstate="print"/>
          <a:srcRect/>
          <a:stretch>
            <a:fillRect/>
          </a:stretch>
        </p:blipFill>
        <p:spPr bwMode="auto">
          <a:xfrm>
            <a:off x="3429000" y="5943601"/>
            <a:ext cx="1828800" cy="914399"/>
          </a:xfrm>
          <a:prstGeom prst="rect">
            <a:avLst/>
          </a:prstGeom>
          <a:noFill/>
        </p:spPr>
      </p:pic>
      <p:pic>
        <p:nvPicPr>
          <p:cNvPr id="1032" name="Picture 8" descr="http://www.cityfarmer.info/wp-content/uploads/2008/09/malaria.jpg"/>
          <p:cNvPicPr>
            <a:picLocks noChangeAspect="1" noChangeArrowheads="1"/>
          </p:cNvPicPr>
          <p:nvPr/>
        </p:nvPicPr>
        <p:blipFill>
          <a:blip r:embed="rId5" cstate="print"/>
          <a:srcRect/>
          <a:stretch>
            <a:fillRect/>
          </a:stretch>
        </p:blipFill>
        <p:spPr bwMode="auto">
          <a:xfrm>
            <a:off x="5334000" y="5943600"/>
            <a:ext cx="1447799" cy="914400"/>
          </a:xfrm>
          <a:prstGeom prst="rect">
            <a:avLst/>
          </a:prstGeom>
          <a:noFill/>
        </p:spPr>
      </p:pic>
      <p:pic>
        <p:nvPicPr>
          <p:cNvPr id="1036" name="Picture 12" descr="http://www.hpb.gov.sg/uploadedImages/HPB_Online/Diseases_and_Conditions/malaria.jpg"/>
          <p:cNvPicPr>
            <a:picLocks noChangeAspect="1" noChangeArrowheads="1"/>
          </p:cNvPicPr>
          <p:nvPr/>
        </p:nvPicPr>
        <p:blipFill>
          <a:blip r:embed="rId6" cstate="print"/>
          <a:srcRect/>
          <a:stretch>
            <a:fillRect/>
          </a:stretch>
        </p:blipFill>
        <p:spPr bwMode="auto">
          <a:xfrm>
            <a:off x="6629400" y="5867401"/>
            <a:ext cx="1318485" cy="990599"/>
          </a:xfrm>
          <a:prstGeom prst="rect">
            <a:avLst/>
          </a:prstGeom>
          <a:noFill/>
        </p:spPr>
      </p:pic>
      <p:pic>
        <p:nvPicPr>
          <p:cNvPr id="11" name="Picture 4" descr="http://www.biology.ccsu.edu/doan/ProjectHope/Malaria%20red.jpg"/>
          <p:cNvPicPr>
            <a:picLocks noChangeAspect="1" noChangeArrowheads="1"/>
          </p:cNvPicPr>
          <p:nvPr/>
        </p:nvPicPr>
        <p:blipFill>
          <a:blip r:embed="rId7" cstate="print"/>
          <a:srcRect/>
          <a:stretch>
            <a:fillRect/>
          </a:stretch>
        </p:blipFill>
        <p:spPr bwMode="auto">
          <a:xfrm>
            <a:off x="7924800" y="5943600"/>
            <a:ext cx="1143000" cy="914400"/>
          </a:xfrm>
          <a:prstGeom prst="rect">
            <a:avLst/>
          </a:prstGeom>
          <a:noFill/>
        </p:spPr>
      </p:pic>
      <p:pic>
        <p:nvPicPr>
          <p:cNvPr id="2" name="Picture 2"/>
          <p:cNvPicPr>
            <a:picLocks noChangeAspect="1" noChangeArrowheads="1"/>
          </p:cNvPicPr>
          <p:nvPr/>
        </p:nvPicPr>
        <p:blipFill>
          <a:blip r:embed="rId8"/>
          <a:srcRect/>
          <a:stretch>
            <a:fillRect/>
          </a:stretch>
        </p:blipFill>
        <p:spPr bwMode="auto">
          <a:xfrm>
            <a:off x="1143000" y="533400"/>
            <a:ext cx="6638925" cy="61597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opnews.in/health/files/malaria-cure.jpg"/>
          <p:cNvPicPr>
            <a:picLocks noChangeAspect="1" noChangeArrowheads="1"/>
          </p:cNvPicPr>
          <p:nvPr/>
        </p:nvPicPr>
        <p:blipFill>
          <a:blip r:embed="rId2"/>
          <a:srcRect/>
          <a:stretch>
            <a:fillRect/>
          </a:stretch>
        </p:blipFill>
        <p:spPr bwMode="auto">
          <a:xfrm>
            <a:off x="76200" y="5973305"/>
            <a:ext cx="1447799" cy="884695"/>
          </a:xfrm>
          <a:prstGeom prst="rect">
            <a:avLst/>
          </a:prstGeom>
          <a:noFill/>
        </p:spPr>
      </p:pic>
      <p:pic>
        <p:nvPicPr>
          <p:cNvPr id="1028" name="Picture 4" descr="http://www.biology.ccsu.edu/doan/ProjectHope/Malaria%20red.jpg"/>
          <p:cNvPicPr>
            <a:picLocks noChangeAspect="1" noChangeArrowheads="1"/>
          </p:cNvPicPr>
          <p:nvPr/>
        </p:nvPicPr>
        <p:blipFill>
          <a:blip r:embed="rId3" cstate="print"/>
          <a:srcRect/>
          <a:stretch>
            <a:fillRect/>
          </a:stretch>
        </p:blipFill>
        <p:spPr bwMode="auto">
          <a:xfrm>
            <a:off x="1676400" y="5943600"/>
            <a:ext cx="1600200" cy="914400"/>
          </a:xfrm>
          <a:prstGeom prst="rect">
            <a:avLst/>
          </a:prstGeom>
          <a:noFill/>
        </p:spPr>
      </p:pic>
      <p:pic>
        <p:nvPicPr>
          <p:cNvPr id="1030" name="Picture 6" descr="http://www.globalwarminghoax.com/e107_files/public/1274917004_140_FT0_malaria_mosquito-ucdavis.jpg"/>
          <p:cNvPicPr>
            <a:picLocks noChangeAspect="1" noChangeArrowheads="1"/>
          </p:cNvPicPr>
          <p:nvPr/>
        </p:nvPicPr>
        <p:blipFill>
          <a:blip r:embed="rId4" cstate="print"/>
          <a:srcRect/>
          <a:stretch>
            <a:fillRect/>
          </a:stretch>
        </p:blipFill>
        <p:spPr bwMode="auto">
          <a:xfrm>
            <a:off x="3429000" y="5943601"/>
            <a:ext cx="1828800" cy="914399"/>
          </a:xfrm>
          <a:prstGeom prst="rect">
            <a:avLst/>
          </a:prstGeom>
          <a:noFill/>
        </p:spPr>
      </p:pic>
      <p:pic>
        <p:nvPicPr>
          <p:cNvPr id="1032" name="Picture 8" descr="http://www.cityfarmer.info/wp-content/uploads/2008/09/malaria.jpg"/>
          <p:cNvPicPr>
            <a:picLocks noChangeAspect="1" noChangeArrowheads="1"/>
          </p:cNvPicPr>
          <p:nvPr/>
        </p:nvPicPr>
        <p:blipFill>
          <a:blip r:embed="rId5" cstate="print"/>
          <a:srcRect/>
          <a:stretch>
            <a:fillRect/>
          </a:stretch>
        </p:blipFill>
        <p:spPr bwMode="auto">
          <a:xfrm>
            <a:off x="5334000" y="5943600"/>
            <a:ext cx="1447799" cy="914400"/>
          </a:xfrm>
          <a:prstGeom prst="rect">
            <a:avLst/>
          </a:prstGeom>
          <a:noFill/>
        </p:spPr>
      </p:pic>
      <p:pic>
        <p:nvPicPr>
          <p:cNvPr id="1036" name="Picture 12" descr="http://www.hpb.gov.sg/uploadedImages/HPB_Online/Diseases_and_Conditions/malaria.jpg"/>
          <p:cNvPicPr>
            <a:picLocks noChangeAspect="1" noChangeArrowheads="1"/>
          </p:cNvPicPr>
          <p:nvPr/>
        </p:nvPicPr>
        <p:blipFill>
          <a:blip r:embed="rId6" cstate="print"/>
          <a:srcRect/>
          <a:stretch>
            <a:fillRect/>
          </a:stretch>
        </p:blipFill>
        <p:spPr bwMode="auto">
          <a:xfrm>
            <a:off x="6629400" y="5867401"/>
            <a:ext cx="1318485" cy="990599"/>
          </a:xfrm>
          <a:prstGeom prst="rect">
            <a:avLst/>
          </a:prstGeom>
          <a:noFill/>
        </p:spPr>
      </p:pic>
      <p:pic>
        <p:nvPicPr>
          <p:cNvPr id="11" name="Picture 4" descr="http://www.biology.ccsu.edu/doan/ProjectHope/Malaria%20red.jpg"/>
          <p:cNvPicPr>
            <a:picLocks noChangeAspect="1" noChangeArrowheads="1"/>
          </p:cNvPicPr>
          <p:nvPr/>
        </p:nvPicPr>
        <p:blipFill>
          <a:blip r:embed="rId7" cstate="print"/>
          <a:srcRect/>
          <a:stretch>
            <a:fillRect/>
          </a:stretch>
        </p:blipFill>
        <p:spPr bwMode="auto">
          <a:xfrm>
            <a:off x="7924800" y="5943600"/>
            <a:ext cx="1143000" cy="914400"/>
          </a:xfrm>
          <a:prstGeom prst="rect">
            <a:avLst/>
          </a:prstGeom>
          <a:noFill/>
        </p:spPr>
      </p:pic>
      <p:pic>
        <p:nvPicPr>
          <p:cNvPr id="2051" name="Picture 3"/>
          <p:cNvPicPr>
            <a:picLocks noChangeAspect="1" noChangeArrowheads="1"/>
          </p:cNvPicPr>
          <p:nvPr/>
        </p:nvPicPr>
        <p:blipFill>
          <a:blip r:embed="rId8"/>
          <a:srcRect/>
          <a:stretch>
            <a:fillRect/>
          </a:stretch>
        </p:blipFill>
        <p:spPr bwMode="auto">
          <a:xfrm>
            <a:off x="762000" y="381000"/>
            <a:ext cx="6656387" cy="619125"/>
          </a:xfrm>
          <a:prstGeom prst="rect">
            <a:avLst/>
          </a:prstGeom>
          <a:noFill/>
          <a:ln w="9525">
            <a:noFill/>
            <a:miter lim="800000"/>
            <a:headEnd/>
            <a:tailEnd/>
          </a:ln>
          <a:effectLst/>
        </p:spPr>
      </p:pic>
      <p:pic>
        <p:nvPicPr>
          <p:cNvPr id="2052" name="Picture 4"/>
          <p:cNvPicPr>
            <a:picLocks noChangeAspect="1" noChangeArrowheads="1"/>
          </p:cNvPicPr>
          <p:nvPr/>
        </p:nvPicPr>
        <p:blipFill>
          <a:blip r:embed="rId9"/>
          <a:srcRect/>
          <a:stretch>
            <a:fillRect/>
          </a:stretch>
        </p:blipFill>
        <p:spPr bwMode="auto">
          <a:xfrm>
            <a:off x="1066800" y="1295400"/>
            <a:ext cx="6665913" cy="4000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opnews.in/health/files/malaria-cure.jpg"/>
          <p:cNvPicPr>
            <a:picLocks noChangeAspect="1" noChangeArrowheads="1"/>
          </p:cNvPicPr>
          <p:nvPr/>
        </p:nvPicPr>
        <p:blipFill>
          <a:blip r:embed="rId2"/>
          <a:srcRect/>
          <a:stretch>
            <a:fillRect/>
          </a:stretch>
        </p:blipFill>
        <p:spPr bwMode="auto">
          <a:xfrm>
            <a:off x="76200" y="5973305"/>
            <a:ext cx="1447799" cy="884695"/>
          </a:xfrm>
          <a:prstGeom prst="rect">
            <a:avLst/>
          </a:prstGeom>
          <a:noFill/>
        </p:spPr>
      </p:pic>
      <p:pic>
        <p:nvPicPr>
          <p:cNvPr id="1028" name="Picture 4" descr="http://www.biology.ccsu.edu/doan/ProjectHope/Malaria%20red.jpg"/>
          <p:cNvPicPr>
            <a:picLocks noChangeAspect="1" noChangeArrowheads="1"/>
          </p:cNvPicPr>
          <p:nvPr/>
        </p:nvPicPr>
        <p:blipFill>
          <a:blip r:embed="rId3" cstate="print"/>
          <a:srcRect/>
          <a:stretch>
            <a:fillRect/>
          </a:stretch>
        </p:blipFill>
        <p:spPr bwMode="auto">
          <a:xfrm>
            <a:off x="1676400" y="5943600"/>
            <a:ext cx="1600200" cy="914400"/>
          </a:xfrm>
          <a:prstGeom prst="rect">
            <a:avLst/>
          </a:prstGeom>
          <a:noFill/>
        </p:spPr>
      </p:pic>
      <p:pic>
        <p:nvPicPr>
          <p:cNvPr id="1030" name="Picture 6" descr="http://www.globalwarminghoax.com/e107_files/public/1274917004_140_FT0_malaria_mosquito-ucdavis.jpg"/>
          <p:cNvPicPr>
            <a:picLocks noChangeAspect="1" noChangeArrowheads="1"/>
          </p:cNvPicPr>
          <p:nvPr/>
        </p:nvPicPr>
        <p:blipFill>
          <a:blip r:embed="rId4" cstate="print"/>
          <a:srcRect/>
          <a:stretch>
            <a:fillRect/>
          </a:stretch>
        </p:blipFill>
        <p:spPr bwMode="auto">
          <a:xfrm>
            <a:off x="3429000" y="5943601"/>
            <a:ext cx="1828800" cy="914399"/>
          </a:xfrm>
          <a:prstGeom prst="rect">
            <a:avLst/>
          </a:prstGeom>
          <a:noFill/>
        </p:spPr>
      </p:pic>
      <p:pic>
        <p:nvPicPr>
          <p:cNvPr id="1032" name="Picture 8" descr="http://www.cityfarmer.info/wp-content/uploads/2008/09/malaria.jpg"/>
          <p:cNvPicPr>
            <a:picLocks noChangeAspect="1" noChangeArrowheads="1"/>
          </p:cNvPicPr>
          <p:nvPr/>
        </p:nvPicPr>
        <p:blipFill>
          <a:blip r:embed="rId5" cstate="print"/>
          <a:srcRect/>
          <a:stretch>
            <a:fillRect/>
          </a:stretch>
        </p:blipFill>
        <p:spPr bwMode="auto">
          <a:xfrm>
            <a:off x="5334000" y="5943600"/>
            <a:ext cx="1447799" cy="914400"/>
          </a:xfrm>
          <a:prstGeom prst="rect">
            <a:avLst/>
          </a:prstGeom>
          <a:noFill/>
        </p:spPr>
      </p:pic>
      <p:pic>
        <p:nvPicPr>
          <p:cNvPr id="1036" name="Picture 12" descr="http://www.hpb.gov.sg/uploadedImages/HPB_Online/Diseases_and_Conditions/malaria.jpg"/>
          <p:cNvPicPr>
            <a:picLocks noChangeAspect="1" noChangeArrowheads="1"/>
          </p:cNvPicPr>
          <p:nvPr/>
        </p:nvPicPr>
        <p:blipFill>
          <a:blip r:embed="rId6" cstate="print"/>
          <a:srcRect/>
          <a:stretch>
            <a:fillRect/>
          </a:stretch>
        </p:blipFill>
        <p:spPr bwMode="auto">
          <a:xfrm>
            <a:off x="6629400" y="5867401"/>
            <a:ext cx="1318485" cy="990599"/>
          </a:xfrm>
          <a:prstGeom prst="rect">
            <a:avLst/>
          </a:prstGeom>
          <a:noFill/>
        </p:spPr>
      </p:pic>
      <p:pic>
        <p:nvPicPr>
          <p:cNvPr id="11" name="Picture 4" descr="http://www.biology.ccsu.edu/doan/ProjectHope/Malaria%20red.jpg"/>
          <p:cNvPicPr>
            <a:picLocks noChangeAspect="1" noChangeArrowheads="1"/>
          </p:cNvPicPr>
          <p:nvPr/>
        </p:nvPicPr>
        <p:blipFill>
          <a:blip r:embed="rId7" cstate="print"/>
          <a:srcRect/>
          <a:stretch>
            <a:fillRect/>
          </a:stretch>
        </p:blipFill>
        <p:spPr bwMode="auto">
          <a:xfrm>
            <a:off x="7924800" y="5943600"/>
            <a:ext cx="1143000" cy="914400"/>
          </a:xfrm>
          <a:prstGeom prst="rect">
            <a:avLst/>
          </a:prstGeom>
          <a:noFill/>
        </p:spPr>
      </p:pic>
      <p:pic>
        <p:nvPicPr>
          <p:cNvPr id="3074" name="Picture 2"/>
          <p:cNvPicPr>
            <a:picLocks noChangeAspect="1" noChangeArrowheads="1"/>
          </p:cNvPicPr>
          <p:nvPr/>
        </p:nvPicPr>
        <p:blipFill>
          <a:blip r:embed="rId8"/>
          <a:srcRect/>
          <a:stretch>
            <a:fillRect/>
          </a:stretch>
        </p:blipFill>
        <p:spPr bwMode="auto">
          <a:xfrm>
            <a:off x="685800" y="685800"/>
            <a:ext cx="7658069" cy="419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opnews.in/health/files/malaria-cure.jpg"/>
          <p:cNvPicPr>
            <a:picLocks noChangeAspect="1" noChangeArrowheads="1"/>
          </p:cNvPicPr>
          <p:nvPr/>
        </p:nvPicPr>
        <p:blipFill>
          <a:blip r:embed="rId2"/>
          <a:srcRect/>
          <a:stretch>
            <a:fillRect/>
          </a:stretch>
        </p:blipFill>
        <p:spPr bwMode="auto">
          <a:xfrm>
            <a:off x="76200" y="5973305"/>
            <a:ext cx="1447799" cy="884695"/>
          </a:xfrm>
          <a:prstGeom prst="rect">
            <a:avLst/>
          </a:prstGeom>
          <a:noFill/>
        </p:spPr>
      </p:pic>
      <p:pic>
        <p:nvPicPr>
          <p:cNvPr id="1028" name="Picture 4" descr="http://www.biology.ccsu.edu/doan/ProjectHope/Malaria%20red.jpg"/>
          <p:cNvPicPr>
            <a:picLocks noChangeAspect="1" noChangeArrowheads="1"/>
          </p:cNvPicPr>
          <p:nvPr/>
        </p:nvPicPr>
        <p:blipFill>
          <a:blip r:embed="rId3" cstate="print"/>
          <a:srcRect/>
          <a:stretch>
            <a:fillRect/>
          </a:stretch>
        </p:blipFill>
        <p:spPr bwMode="auto">
          <a:xfrm>
            <a:off x="1676400" y="5943600"/>
            <a:ext cx="1600200" cy="914400"/>
          </a:xfrm>
          <a:prstGeom prst="rect">
            <a:avLst/>
          </a:prstGeom>
          <a:noFill/>
        </p:spPr>
      </p:pic>
      <p:pic>
        <p:nvPicPr>
          <p:cNvPr id="1030" name="Picture 6" descr="http://www.globalwarminghoax.com/e107_files/public/1274917004_140_FT0_malaria_mosquito-ucdavis.jpg"/>
          <p:cNvPicPr>
            <a:picLocks noChangeAspect="1" noChangeArrowheads="1"/>
          </p:cNvPicPr>
          <p:nvPr/>
        </p:nvPicPr>
        <p:blipFill>
          <a:blip r:embed="rId4" cstate="print"/>
          <a:srcRect/>
          <a:stretch>
            <a:fillRect/>
          </a:stretch>
        </p:blipFill>
        <p:spPr bwMode="auto">
          <a:xfrm>
            <a:off x="3429000" y="5943601"/>
            <a:ext cx="1828800" cy="914399"/>
          </a:xfrm>
          <a:prstGeom prst="rect">
            <a:avLst/>
          </a:prstGeom>
          <a:noFill/>
        </p:spPr>
      </p:pic>
      <p:pic>
        <p:nvPicPr>
          <p:cNvPr id="1032" name="Picture 8" descr="http://www.cityfarmer.info/wp-content/uploads/2008/09/malaria.jpg"/>
          <p:cNvPicPr>
            <a:picLocks noChangeAspect="1" noChangeArrowheads="1"/>
          </p:cNvPicPr>
          <p:nvPr/>
        </p:nvPicPr>
        <p:blipFill>
          <a:blip r:embed="rId5" cstate="print"/>
          <a:srcRect/>
          <a:stretch>
            <a:fillRect/>
          </a:stretch>
        </p:blipFill>
        <p:spPr bwMode="auto">
          <a:xfrm>
            <a:off x="5334000" y="5943600"/>
            <a:ext cx="1447799" cy="914400"/>
          </a:xfrm>
          <a:prstGeom prst="rect">
            <a:avLst/>
          </a:prstGeom>
          <a:noFill/>
        </p:spPr>
      </p:pic>
      <p:pic>
        <p:nvPicPr>
          <p:cNvPr id="1036" name="Picture 12" descr="http://www.hpb.gov.sg/uploadedImages/HPB_Online/Diseases_and_Conditions/malaria.jpg"/>
          <p:cNvPicPr>
            <a:picLocks noChangeAspect="1" noChangeArrowheads="1"/>
          </p:cNvPicPr>
          <p:nvPr/>
        </p:nvPicPr>
        <p:blipFill>
          <a:blip r:embed="rId6" cstate="print"/>
          <a:srcRect/>
          <a:stretch>
            <a:fillRect/>
          </a:stretch>
        </p:blipFill>
        <p:spPr bwMode="auto">
          <a:xfrm>
            <a:off x="6629400" y="5867401"/>
            <a:ext cx="1318485" cy="990599"/>
          </a:xfrm>
          <a:prstGeom prst="rect">
            <a:avLst/>
          </a:prstGeom>
          <a:noFill/>
        </p:spPr>
      </p:pic>
      <p:pic>
        <p:nvPicPr>
          <p:cNvPr id="11" name="Picture 4" descr="http://www.biology.ccsu.edu/doan/ProjectHope/Malaria%20red.jpg"/>
          <p:cNvPicPr>
            <a:picLocks noChangeAspect="1" noChangeArrowheads="1"/>
          </p:cNvPicPr>
          <p:nvPr/>
        </p:nvPicPr>
        <p:blipFill>
          <a:blip r:embed="rId7" cstate="print"/>
          <a:srcRect/>
          <a:stretch>
            <a:fillRect/>
          </a:stretch>
        </p:blipFill>
        <p:spPr bwMode="auto">
          <a:xfrm>
            <a:off x="7924800" y="5943600"/>
            <a:ext cx="1143000" cy="914400"/>
          </a:xfrm>
          <a:prstGeom prst="rect">
            <a:avLst/>
          </a:prstGeom>
          <a:noFill/>
        </p:spPr>
      </p:pic>
      <p:sp>
        <p:nvSpPr>
          <p:cNvPr id="8" name="TextBox 7"/>
          <p:cNvSpPr txBox="1"/>
          <p:nvPr/>
        </p:nvSpPr>
        <p:spPr>
          <a:xfrm>
            <a:off x="381000" y="381000"/>
            <a:ext cx="1940981" cy="369332"/>
          </a:xfrm>
          <a:prstGeom prst="rect">
            <a:avLst/>
          </a:prstGeom>
          <a:noFill/>
        </p:spPr>
        <p:txBody>
          <a:bodyPr wrap="none" rtlCol="0">
            <a:spAutoFit/>
          </a:bodyPr>
          <a:lstStyle/>
          <a:p>
            <a:r>
              <a:rPr lang="en-US" b="1" dirty="0" smtClean="0"/>
              <a:t>History Of Malaria</a:t>
            </a:r>
            <a:endParaRPr lang="en-US" b="1" dirty="0"/>
          </a:p>
        </p:txBody>
      </p:sp>
      <p:sp>
        <p:nvSpPr>
          <p:cNvPr id="9" name="TextBox 8"/>
          <p:cNvSpPr txBox="1"/>
          <p:nvPr/>
        </p:nvSpPr>
        <p:spPr>
          <a:xfrm>
            <a:off x="251695" y="1066800"/>
            <a:ext cx="8892306" cy="5078313"/>
          </a:xfrm>
          <a:prstGeom prst="rect">
            <a:avLst/>
          </a:prstGeom>
          <a:noFill/>
        </p:spPr>
        <p:txBody>
          <a:bodyPr wrap="square" rtlCol="0">
            <a:spAutoFit/>
          </a:bodyPr>
          <a:lstStyle/>
          <a:p>
            <a:r>
              <a:rPr lang="en-US" dirty="0" smtClean="0"/>
              <a:t>First described in India during </a:t>
            </a:r>
            <a:r>
              <a:rPr lang="en-US" dirty="0" smtClean="0">
                <a:solidFill>
                  <a:srgbClr val="FF0000"/>
                </a:solidFill>
              </a:rPr>
              <a:t>Vedic Period 1600BC </a:t>
            </a:r>
            <a:r>
              <a:rPr lang="en-US" dirty="0" smtClean="0"/>
              <a:t>and by </a:t>
            </a:r>
            <a:r>
              <a:rPr lang="en-US" dirty="0">
                <a:solidFill>
                  <a:srgbClr val="FF0000"/>
                </a:solidFill>
              </a:rPr>
              <a:t>Hippocrates some 2500 years ago</a:t>
            </a:r>
            <a:r>
              <a:rPr lang="en-US" dirty="0" smtClean="0"/>
              <a:t>.</a:t>
            </a:r>
          </a:p>
          <a:p>
            <a:endParaRPr lang="en-US" dirty="0" smtClean="0"/>
          </a:p>
          <a:p>
            <a:r>
              <a:rPr lang="en-US" dirty="0" err="1" smtClean="0">
                <a:solidFill>
                  <a:srgbClr val="FF0000"/>
                </a:solidFill>
              </a:rPr>
              <a:t>Charaka</a:t>
            </a:r>
            <a:r>
              <a:rPr lang="en-US" dirty="0" smtClean="0"/>
              <a:t> and </a:t>
            </a:r>
            <a:r>
              <a:rPr lang="en-US" dirty="0" err="1" smtClean="0">
                <a:solidFill>
                  <a:srgbClr val="FF0000"/>
                </a:solidFill>
              </a:rPr>
              <a:t>Sushrutha</a:t>
            </a:r>
            <a:r>
              <a:rPr lang="en-US" dirty="0" smtClean="0"/>
              <a:t> gave vivid descriptions of malaria and even associated it with the bites  of the mosquitoes.</a:t>
            </a:r>
          </a:p>
          <a:p>
            <a:endParaRPr lang="en-US" dirty="0"/>
          </a:p>
          <a:p>
            <a:r>
              <a:rPr lang="en-US" dirty="0" smtClean="0"/>
              <a:t>In </a:t>
            </a:r>
            <a:r>
              <a:rPr lang="en-US" dirty="0" smtClean="0">
                <a:solidFill>
                  <a:srgbClr val="FF0000"/>
                </a:solidFill>
              </a:rPr>
              <a:t>1640</a:t>
            </a:r>
            <a:r>
              <a:rPr lang="en-US" dirty="0" smtClean="0"/>
              <a:t>, </a:t>
            </a:r>
            <a:r>
              <a:rPr lang="en-US" dirty="0" err="1" smtClean="0">
                <a:solidFill>
                  <a:srgbClr val="FF0000"/>
                </a:solidFill>
              </a:rPr>
              <a:t>Huan</a:t>
            </a:r>
            <a:r>
              <a:rPr lang="en-US" dirty="0" smtClean="0">
                <a:solidFill>
                  <a:srgbClr val="FF0000"/>
                </a:solidFill>
              </a:rPr>
              <a:t> del </a:t>
            </a:r>
            <a:r>
              <a:rPr lang="en-US" dirty="0" err="1" smtClean="0">
                <a:solidFill>
                  <a:srgbClr val="FF0000"/>
                </a:solidFill>
              </a:rPr>
              <a:t>Vego</a:t>
            </a:r>
            <a:r>
              <a:rPr lang="en-US" dirty="0" smtClean="0">
                <a:solidFill>
                  <a:srgbClr val="FF0000"/>
                </a:solidFill>
              </a:rPr>
              <a:t> </a:t>
            </a:r>
            <a:r>
              <a:rPr lang="en-US" dirty="0" smtClean="0"/>
              <a:t>first employed the </a:t>
            </a:r>
            <a:r>
              <a:rPr lang="en-US" dirty="0" smtClean="0">
                <a:solidFill>
                  <a:srgbClr val="FF0000"/>
                </a:solidFill>
              </a:rPr>
              <a:t>tincture of the cinchona bark for treating malaria</a:t>
            </a:r>
            <a:r>
              <a:rPr lang="en-US" dirty="0" smtClean="0"/>
              <a:t>, although aborigines of Peru and Ecuador had been using it even earlier for treating fevers.</a:t>
            </a:r>
          </a:p>
          <a:p>
            <a:endParaRPr lang="en-US" dirty="0"/>
          </a:p>
          <a:p>
            <a:r>
              <a:rPr lang="en-US" dirty="0">
                <a:solidFill>
                  <a:srgbClr val="FF0000"/>
                </a:solidFill>
              </a:rPr>
              <a:t>Morton (1696</a:t>
            </a:r>
            <a:r>
              <a:rPr lang="en-US" dirty="0"/>
              <a:t>) presented the </a:t>
            </a:r>
            <a:r>
              <a:rPr lang="en-US" dirty="0">
                <a:solidFill>
                  <a:srgbClr val="FF0000"/>
                </a:solidFill>
              </a:rPr>
              <a:t>first detailed clinical picture of malaria </a:t>
            </a:r>
            <a:r>
              <a:rPr lang="en-US" dirty="0"/>
              <a:t>and its treatment with </a:t>
            </a:r>
            <a:r>
              <a:rPr lang="en-US" dirty="0">
                <a:solidFill>
                  <a:srgbClr val="FF0000"/>
                </a:solidFill>
              </a:rPr>
              <a:t>cinchona</a:t>
            </a:r>
            <a:r>
              <a:rPr lang="en-US" dirty="0" smtClean="0"/>
              <a:t>.</a:t>
            </a:r>
          </a:p>
          <a:p>
            <a:endParaRPr lang="en-US" dirty="0"/>
          </a:p>
          <a:p>
            <a:r>
              <a:rPr lang="en-US" dirty="0" err="1">
                <a:solidFill>
                  <a:srgbClr val="FF0000"/>
                </a:solidFill>
              </a:rPr>
              <a:t>Lancisi</a:t>
            </a:r>
            <a:r>
              <a:rPr lang="en-US" dirty="0">
                <a:solidFill>
                  <a:srgbClr val="FF0000"/>
                </a:solidFill>
              </a:rPr>
              <a:t> (1717)</a:t>
            </a:r>
            <a:r>
              <a:rPr lang="en-US" dirty="0"/>
              <a:t> linked malaria with </a:t>
            </a:r>
            <a:r>
              <a:rPr lang="en-US" dirty="0">
                <a:solidFill>
                  <a:srgbClr val="FF0000"/>
                </a:solidFill>
              </a:rPr>
              <a:t>poisonous </a:t>
            </a:r>
            <a:r>
              <a:rPr lang="en-US" dirty="0" err="1">
                <a:solidFill>
                  <a:srgbClr val="FF0000"/>
                </a:solidFill>
              </a:rPr>
              <a:t>vapours</a:t>
            </a:r>
            <a:r>
              <a:rPr lang="en-US" dirty="0">
                <a:solidFill>
                  <a:srgbClr val="FF0000"/>
                </a:solidFill>
              </a:rPr>
              <a:t> </a:t>
            </a:r>
            <a:r>
              <a:rPr lang="en-US" dirty="0"/>
              <a:t>of swamps and thus originated the name </a:t>
            </a:r>
            <a:r>
              <a:rPr lang="en-US" i="1" dirty="0"/>
              <a:t>malaria</a:t>
            </a:r>
            <a:r>
              <a:rPr lang="en-US" dirty="0"/>
              <a:t>, meaning </a:t>
            </a:r>
            <a:r>
              <a:rPr lang="en-US" i="1" dirty="0">
                <a:solidFill>
                  <a:srgbClr val="FF0000"/>
                </a:solidFill>
              </a:rPr>
              <a:t>bad </a:t>
            </a:r>
            <a:r>
              <a:rPr lang="en-US" i="1" dirty="0" smtClean="0">
                <a:solidFill>
                  <a:srgbClr val="FF0000"/>
                </a:solidFill>
              </a:rPr>
              <a:t>air</a:t>
            </a:r>
          </a:p>
          <a:p>
            <a:endParaRPr lang="en-US" i="1" dirty="0"/>
          </a:p>
          <a:p>
            <a:r>
              <a:rPr lang="en-US" dirty="0" err="1">
                <a:solidFill>
                  <a:srgbClr val="FF0000"/>
                </a:solidFill>
              </a:rPr>
              <a:t>Gize</a:t>
            </a:r>
            <a:r>
              <a:rPr lang="en-US" dirty="0">
                <a:solidFill>
                  <a:srgbClr val="FF0000"/>
                </a:solidFill>
              </a:rPr>
              <a:t> (1816) </a:t>
            </a:r>
            <a:r>
              <a:rPr lang="en-US" dirty="0"/>
              <a:t>studied extraction of </a:t>
            </a:r>
            <a:r>
              <a:rPr lang="en-US" dirty="0">
                <a:solidFill>
                  <a:srgbClr val="FF0000"/>
                </a:solidFill>
              </a:rPr>
              <a:t>quinine</a:t>
            </a:r>
            <a:r>
              <a:rPr lang="en-US" dirty="0"/>
              <a:t> from the </a:t>
            </a:r>
            <a:r>
              <a:rPr lang="en-US" dirty="0">
                <a:solidFill>
                  <a:srgbClr val="FF0000"/>
                </a:solidFill>
              </a:rPr>
              <a:t>cinchona </a:t>
            </a:r>
            <a:r>
              <a:rPr lang="en-US" dirty="0" smtClean="0">
                <a:solidFill>
                  <a:srgbClr val="FF0000"/>
                </a:solidFill>
              </a:rPr>
              <a:t>bark</a:t>
            </a:r>
            <a:r>
              <a:rPr lang="en-US" dirty="0" smtClean="0"/>
              <a:t>.</a:t>
            </a:r>
          </a:p>
          <a:p>
            <a:endParaRPr lang="en-US" dirty="0"/>
          </a:p>
          <a:p>
            <a:r>
              <a:rPr lang="en-US" dirty="0">
                <a:solidFill>
                  <a:srgbClr val="FF0000"/>
                </a:solidFill>
              </a:rPr>
              <a:t>Pelletier and </a:t>
            </a:r>
            <a:r>
              <a:rPr lang="en-US" dirty="0" err="1">
                <a:solidFill>
                  <a:srgbClr val="FF0000"/>
                </a:solidFill>
              </a:rPr>
              <a:t>Caventou</a:t>
            </a:r>
            <a:r>
              <a:rPr lang="en-US" dirty="0">
                <a:solidFill>
                  <a:srgbClr val="FF0000"/>
                </a:solidFill>
              </a:rPr>
              <a:t> (1820) extracted pure quinine alkaloids</a:t>
            </a:r>
            <a:endParaRPr lang="en-US" dirty="0" smtClean="0">
              <a:solidFill>
                <a:srgbClr val="FF0000"/>
              </a:solidFill>
            </a:endParaRP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opnews.in/health/files/malaria-cure.jpg"/>
          <p:cNvPicPr>
            <a:picLocks noChangeAspect="1" noChangeArrowheads="1"/>
          </p:cNvPicPr>
          <p:nvPr/>
        </p:nvPicPr>
        <p:blipFill>
          <a:blip r:embed="rId2"/>
          <a:srcRect/>
          <a:stretch>
            <a:fillRect/>
          </a:stretch>
        </p:blipFill>
        <p:spPr bwMode="auto">
          <a:xfrm>
            <a:off x="76200" y="5973305"/>
            <a:ext cx="1447799" cy="884695"/>
          </a:xfrm>
          <a:prstGeom prst="rect">
            <a:avLst/>
          </a:prstGeom>
          <a:noFill/>
        </p:spPr>
      </p:pic>
      <p:pic>
        <p:nvPicPr>
          <p:cNvPr id="1028" name="Picture 4" descr="http://www.biology.ccsu.edu/doan/ProjectHope/Malaria%20red.jpg"/>
          <p:cNvPicPr>
            <a:picLocks noChangeAspect="1" noChangeArrowheads="1"/>
          </p:cNvPicPr>
          <p:nvPr/>
        </p:nvPicPr>
        <p:blipFill>
          <a:blip r:embed="rId3" cstate="print"/>
          <a:srcRect/>
          <a:stretch>
            <a:fillRect/>
          </a:stretch>
        </p:blipFill>
        <p:spPr bwMode="auto">
          <a:xfrm>
            <a:off x="1676400" y="5943600"/>
            <a:ext cx="1600200" cy="914400"/>
          </a:xfrm>
          <a:prstGeom prst="rect">
            <a:avLst/>
          </a:prstGeom>
          <a:noFill/>
        </p:spPr>
      </p:pic>
      <p:pic>
        <p:nvPicPr>
          <p:cNvPr id="1030" name="Picture 6" descr="http://www.globalwarminghoax.com/e107_files/public/1274917004_140_FT0_malaria_mosquito-ucdavis.jpg"/>
          <p:cNvPicPr>
            <a:picLocks noChangeAspect="1" noChangeArrowheads="1"/>
          </p:cNvPicPr>
          <p:nvPr/>
        </p:nvPicPr>
        <p:blipFill>
          <a:blip r:embed="rId4" cstate="print"/>
          <a:srcRect/>
          <a:stretch>
            <a:fillRect/>
          </a:stretch>
        </p:blipFill>
        <p:spPr bwMode="auto">
          <a:xfrm>
            <a:off x="3429000" y="5943601"/>
            <a:ext cx="1828800" cy="914399"/>
          </a:xfrm>
          <a:prstGeom prst="rect">
            <a:avLst/>
          </a:prstGeom>
          <a:noFill/>
        </p:spPr>
      </p:pic>
      <p:pic>
        <p:nvPicPr>
          <p:cNvPr id="1032" name="Picture 8" descr="http://www.cityfarmer.info/wp-content/uploads/2008/09/malaria.jpg"/>
          <p:cNvPicPr>
            <a:picLocks noChangeAspect="1" noChangeArrowheads="1"/>
          </p:cNvPicPr>
          <p:nvPr/>
        </p:nvPicPr>
        <p:blipFill>
          <a:blip r:embed="rId5" cstate="print"/>
          <a:srcRect/>
          <a:stretch>
            <a:fillRect/>
          </a:stretch>
        </p:blipFill>
        <p:spPr bwMode="auto">
          <a:xfrm>
            <a:off x="5334000" y="5943600"/>
            <a:ext cx="1447799" cy="914400"/>
          </a:xfrm>
          <a:prstGeom prst="rect">
            <a:avLst/>
          </a:prstGeom>
          <a:noFill/>
        </p:spPr>
      </p:pic>
      <p:pic>
        <p:nvPicPr>
          <p:cNvPr id="1036" name="Picture 12" descr="http://www.hpb.gov.sg/uploadedImages/HPB_Online/Diseases_and_Conditions/malaria.jpg"/>
          <p:cNvPicPr>
            <a:picLocks noChangeAspect="1" noChangeArrowheads="1"/>
          </p:cNvPicPr>
          <p:nvPr/>
        </p:nvPicPr>
        <p:blipFill>
          <a:blip r:embed="rId6" cstate="print"/>
          <a:srcRect/>
          <a:stretch>
            <a:fillRect/>
          </a:stretch>
        </p:blipFill>
        <p:spPr bwMode="auto">
          <a:xfrm>
            <a:off x="6629400" y="5867401"/>
            <a:ext cx="1318485" cy="990599"/>
          </a:xfrm>
          <a:prstGeom prst="rect">
            <a:avLst/>
          </a:prstGeom>
          <a:noFill/>
        </p:spPr>
      </p:pic>
      <p:pic>
        <p:nvPicPr>
          <p:cNvPr id="11" name="Picture 4" descr="http://www.biology.ccsu.edu/doan/ProjectHope/Malaria%20red.jpg"/>
          <p:cNvPicPr>
            <a:picLocks noChangeAspect="1" noChangeArrowheads="1"/>
          </p:cNvPicPr>
          <p:nvPr/>
        </p:nvPicPr>
        <p:blipFill>
          <a:blip r:embed="rId7" cstate="print"/>
          <a:srcRect/>
          <a:stretch>
            <a:fillRect/>
          </a:stretch>
        </p:blipFill>
        <p:spPr bwMode="auto">
          <a:xfrm>
            <a:off x="7924800" y="5943600"/>
            <a:ext cx="1143000" cy="914400"/>
          </a:xfrm>
          <a:prstGeom prst="rect">
            <a:avLst/>
          </a:prstGeom>
          <a:noFill/>
        </p:spPr>
      </p:pic>
      <p:pic>
        <p:nvPicPr>
          <p:cNvPr id="4098" name="Picture 2"/>
          <p:cNvPicPr>
            <a:picLocks noChangeAspect="1" noChangeArrowheads="1"/>
          </p:cNvPicPr>
          <p:nvPr/>
        </p:nvPicPr>
        <p:blipFill>
          <a:blip r:embed="rId8"/>
          <a:srcRect/>
          <a:stretch>
            <a:fillRect/>
          </a:stretch>
        </p:blipFill>
        <p:spPr bwMode="auto">
          <a:xfrm>
            <a:off x="990600" y="0"/>
            <a:ext cx="6248400" cy="69801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opnews.in/health/files/malaria-cure.jpg"/>
          <p:cNvPicPr>
            <a:picLocks noChangeAspect="1" noChangeArrowheads="1"/>
          </p:cNvPicPr>
          <p:nvPr/>
        </p:nvPicPr>
        <p:blipFill>
          <a:blip r:embed="rId2"/>
          <a:srcRect/>
          <a:stretch>
            <a:fillRect/>
          </a:stretch>
        </p:blipFill>
        <p:spPr bwMode="auto">
          <a:xfrm>
            <a:off x="76200" y="5973305"/>
            <a:ext cx="1447799" cy="884695"/>
          </a:xfrm>
          <a:prstGeom prst="rect">
            <a:avLst/>
          </a:prstGeom>
          <a:noFill/>
        </p:spPr>
      </p:pic>
      <p:pic>
        <p:nvPicPr>
          <p:cNvPr id="1028" name="Picture 4" descr="http://www.biology.ccsu.edu/doan/ProjectHope/Malaria%20red.jpg"/>
          <p:cNvPicPr>
            <a:picLocks noChangeAspect="1" noChangeArrowheads="1"/>
          </p:cNvPicPr>
          <p:nvPr/>
        </p:nvPicPr>
        <p:blipFill>
          <a:blip r:embed="rId3" cstate="print"/>
          <a:srcRect/>
          <a:stretch>
            <a:fillRect/>
          </a:stretch>
        </p:blipFill>
        <p:spPr bwMode="auto">
          <a:xfrm>
            <a:off x="1676400" y="5943600"/>
            <a:ext cx="1600200" cy="914400"/>
          </a:xfrm>
          <a:prstGeom prst="rect">
            <a:avLst/>
          </a:prstGeom>
          <a:noFill/>
        </p:spPr>
      </p:pic>
      <p:pic>
        <p:nvPicPr>
          <p:cNvPr id="1030" name="Picture 6" descr="http://www.globalwarminghoax.com/e107_files/public/1274917004_140_FT0_malaria_mosquito-ucdavis.jpg"/>
          <p:cNvPicPr>
            <a:picLocks noChangeAspect="1" noChangeArrowheads="1"/>
          </p:cNvPicPr>
          <p:nvPr/>
        </p:nvPicPr>
        <p:blipFill>
          <a:blip r:embed="rId4" cstate="print"/>
          <a:srcRect/>
          <a:stretch>
            <a:fillRect/>
          </a:stretch>
        </p:blipFill>
        <p:spPr bwMode="auto">
          <a:xfrm>
            <a:off x="3429000" y="5943601"/>
            <a:ext cx="1828800" cy="914399"/>
          </a:xfrm>
          <a:prstGeom prst="rect">
            <a:avLst/>
          </a:prstGeom>
          <a:noFill/>
        </p:spPr>
      </p:pic>
      <p:pic>
        <p:nvPicPr>
          <p:cNvPr id="1032" name="Picture 8" descr="http://www.cityfarmer.info/wp-content/uploads/2008/09/malaria.jpg"/>
          <p:cNvPicPr>
            <a:picLocks noChangeAspect="1" noChangeArrowheads="1"/>
          </p:cNvPicPr>
          <p:nvPr/>
        </p:nvPicPr>
        <p:blipFill>
          <a:blip r:embed="rId5" cstate="print"/>
          <a:srcRect/>
          <a:stretch>
            <a:fillRect/>
          </a:stretch>
        </p:blipFill>
        <p:spPr bwMode="auto">
          <a:xfrm>
            <a:off x="5334000" y="5943600"/>
            <a:ext cx="1447799" cy="914400"/>
          </a:xfrm>
          <a:prstGeom prst="rect">
            <a:avLst/>
          </a:prstGeom>
          <a:noFill/>
        </p:spPr>
      </p:pic>
      <p:pic>
        <p:nvPicPr>
          <p:cNvPr id="1036" name="Picture 12" descr="http://www.hpb.gov.sg/uploadedImages/HPB_Online/Diseases_and_Conditions/malaria.jpg"/>
          <p:cNvPicPr>
            <a:picLocks noChangeAspect="1" noChangeArrowheads="1"/>
          </p:cNvPicPr>
          <p:nvPr/>
        </p:nvPicPr>
        <p:blipFill>
          <a:blip r:embed="rId6" cstate="print"/>
          <a:srcRect/>
          <a:stretch>
            <a:fillRect/>
          </a:stretch>
        </p:blipFill>
        <p:spPr bwMode="auto">
          <a:xfrm>
            <a:off x="6629400" y="5867401"/>
            <a:ext cx="1318485" cy="990599"/>
          </a:xfrm>
          <a:prstGeom prst="rect">
            <a:avLst/>
          </a:prstGeom>
          <a:noFill/>
        </p:spPr>
      </p:pic>
      <p:pic>
        <p:nvPicPr>
          <p:cNvPr id="11" name="Picture 4" descr="http://www.biology.ccsu.edu/doan/ProjectHope/Malaria%20red.jpg"/>
          <p:cNvPicPr>
            <a:picLocks noChangeAspect="1" noChangeArrowheads="1"/>
          </p:cNvPicPr>
          <p:nvPr/>
        </p:nvPicPr>
        <p:blipFill>
          <a:blip r:embed="rId7" cstate="print"/>
          <a:srcRect/>
          <a:stretch>
            <a:fillRect/>
          </a:stretch>
        </p:blipFill>
        <p:spPr bwMode="auto">
          <a:xfrm>
            <a:off x="7924800" y="5943600"/>
            <a:ext cx="1143000" cy="914400"/>
          </a:xfrm>
          <a:prstGeom prst="rect">
            <a:avLst/>
          </a:prstGeom>
          <a:noFill/>
        </p:spPr>
      </p:pic>
      <p:pic>
        <p:nvPicPr>
          <p:cNvPr id="5123" name="Picture 3"/>
          <p:cNvPicPr>
            <a:picLocks noChangeAspect="1" noChangeArrowheads="1"/>
          </p:cNvPicPr>
          <p:nvPr/>
        </p:nvPicPr>
        <p:blipFill>
          <a:blip r:embed="rId8"/>
          <a:srcRect/>
          <a:stretch>
            <a:fillRect/>
          </a:stretch>
        </p:blipFill>
        <p:spPr bwMode="auto">
          <a:xfrm>
            <a:off x="762000" y="381000"/>
            <a:ext cx="7189787" cy="5895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opnews.in/health/files/malaria-cure.jpg"/>
          <p:cNvPicPr>
            <a:picLocks noChangeAspect="1" noChangeArrowheads="1"/>
          </p:cNvPicPr>
          <p:nvPr/>
        </p:nvPicPr>
        <p:blipFill>
          <a:blip r:embed="rId2"/>
          <a:srcRect/>
          <a:stretch>
            <a:fillRect/>
          </a:stretch>
        </p:blipFill>
        <p:spPr bwMode="auto">
          <a:xfrm>
            <a:off x="76200" y="5973305"/>
            <a:ext cx="1447799" cy="884695"/>
          </a:xfrm>
          <a:prstGeom prst="rect">
            <a:avLst/>
          </a:prstGeom>
          <a:noFill/>
        </p:spPr>
      </p:pic>
      <p:pic>
        <p:nvPicPr>
          <p:cNvPr id="1028" name="Picture 4" descr="http://www.biology.ccsu.edu/doan/ProjectHope/Malaria%20red.jpg"/>
          <p:cNvPicPr>
            <a:picLocks noChangeAspect="1" noChangeArrowheads="1"/>
          </p:cNvPicPr>
          <p:nvPr/>
        </p:nvPicPr>
        <p:blipFill>
          <a:blip r:embed="rId3" cstate="print"/>
          <a:srcRect/>
          <a:stretch>
            <a:fillRect/>
          </a:stretch>
        </p:blipFill>
        <p:spPr bwMode="auto">
          <a:xfrm>
            <a:off x="1676400" y="5943600"/>
            <a:ext cx="1600200" cy="914400"/>
          </a:xfrm>
          <a:prstGeom prst="rect">
            <a:avLst/>
          </a:prstGeom>
          <a:noFill/>
        </p:spPr>
      </p:pic>
      <p:pic>
        <p:nvPicPr>
          <p:cNvPr id="1030" name="Picture 6" descr="http://www.globalwarminghoax.com/e107_files/public/1274917004_140_FT0_malaria_mosquito-ucdavis.jpg"/>
          <p:cNvPicPr>
            <a:picLocks noChangeAspect="1" noChangeArrowheads="1"/>
          </p:cNvPicPr>
          <p:nvPr/>
        </p:nvPicPr>
        <p:blipFill>
          <a:blip r:embed="rId4" cstate="print"/>
          <a:srcRect/>
          <a:stretch>
            <a:fillRect/>
          </a:stretch>
        </p:blipFill>
        <p:spPr bwMode="auto">
          <a:xfrm>
            <a:off x="3429000" y="5943601"/>
            <a:ext cx="1828800" cy="914399"/>
          </a:xfrm>
          <a:prstGeom prst="rect">
            <a:avLst/>
          </a:prstGeom>
          <a:noFill/>
        </p:spPr>
      </p:pic>
      <p:pic>
        <p:nvPicPr>
          <p:cNvPr id="1032" name="Picture 8" descr="http://www.cityfarmer.info/wp-content/uploads/2008/09/malaria.jpg"/>
          <p:cNvPicPr>
            <a:picLocks noChangeAspect="1" noChangeArrowheads="1"/>
          </p:cNvPicPr>
          <p:nvPr/>
        </p:nvPicPr>
        <p:blipFill>
          <a:blip r:embed="rId5" cstate="print"/>
          <a:srcRect/>
          <a:stretch>
            <a:fillRect/>
          </a:stretch>
        </p:blipFill>
        <p:spPr bwMode="auto">
          <a:xfrm>
            <a:off x="5334000" y="5943600"/>
            <a:ext cx="1447799" cy="914400"/>
          </a:xfrm>
          <a:prstGeom prst="rect">
            <a:avLst/>
          </a:prstGeom>
          <a:noFill/>
        </p:spPr>
      </p:pic>
      <p:pic>
        <p:nvPicPr>
          <p:cNvPr id="1036" name="Picture 12" descr="http://www.hpb.gov.sg/uploadedImages/HPB_Online/Diseases_and_Conditions/malaria.jpg"/>
          <p:cNvPicPr>
            <a:picLocks noChangeAspect="1" noChangeArrowheads="1"/>
          </p:cNvPicPr>
          <p:nvPr/>
        </p:nvPicPr>
        <p:blipFill>
          <a:blip r:embed="rId6" cstate="print"/>
          <a:srcRect/>
          <a:stretch>
            <a:fillRect/>
          </a:stretch>
        </p:blipFill>
        <p:spPr bwMode="auto">
          <a:xfrm>
            <a:off x="6629400" y="5867401"/>
            <a:ext cx="1318485" cy="990599"/>
          </a:xfrm>
          <a:prstGeom prst="rect">
            <a:avLst/>
          </a:prstGeom>
          <a:noFill/>
        </p:spPr>
      </p:pic>
      <p:pic>
        <p:nvPicPr>
          <p:cNvPr id="11" name="Picture 4" descr="http://www.biology.ccsu.edu/doan/ProjectHope/Malaria%20red.jpg"/>
          <p:cNvPicPr>
            <a:picLocks noChangeAspect="1" noChangeArrowheads="1"/>
          </p:cNvPicPr>
          <p:nvPr/>
        </p:nvPicPr>
        <p:blipFill>
          <a:blip r:embed="rId7" cstate="print"/>
          <a:srcRect/>
          <a:stretch>
            <a:fillRect/>
          </a:stretch>
        </p:blipFill>
        <p:spPr bwMode="auto">
          <a:xfrm>
            <a:off x="7924800" y="5943600"/>
            <a:ext cx="1143000" cy="914400"/>
          </a:xfrm>
          <a:prstGeom prst="rect">
            <a:avLst/>
          </a:prstGeom>
          <a:noFill/>
        </p:spPr>
      </p:pic>
      <p:sp>
        <p:nvSpPr>
          <p:cNvPr id="8" name="TextBox 7"/>
          <p:cNvSpPr txBox="1"/>
          <p:nvPr/>
        </p:nvSpPr>
        <p:spPr>
          <a:xfrm>
            <a:off x="2667000" y="2209800"/>
            <a:ext cx="3805016" cy="1107996"/>
          </a:xfrm>
          <a:prstGeom prst="rect">
            <a:avLst/>
          </a:prstGeom>
          <a:noFill/>
        </p:spPr>
        <p:txBody>
          <a:bodyPr wrap="none" rtlCol="0">
            <a:spAutoFit/>
          </a:bodyPr>
          <a:lstStyle/>
          <a:p>
            <a:r>
              <a:rPr lang="en-US" sz="6600" b="1" dirty="0" smtClean="0"/>
              <a:t>Thank You</a:t>
            </a:r>
            <a:endParaRPr lang="en-US" sz="66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opnews.in/health/files/malaria-cure.jpg"/>
          <p:cNvPicPr>
            <a:picLocks noChangeAspect="1" noChangeArrowheads="1"/>
          </p:cNvPicPr>
          <p:nvPr/>
        </p:nvPicPr>
        <p:blipFill>
          <a:blip r:embed="rId2"/>
          <a:srcRect/>
          <a:stretch>
            <a:fillRect/>
          </a:stretch>
        </p:blipFill>
        <p:spPr bwMode="auto">
          <a:xfrm>
            <a:off x="76200" y="5973305"/>
            <a:ext cx="1447799" cy="884695"/>
          </a:xfrm>
          <a:prstGeom prst="rect">
            <a:avLst/>
          </a:prstGeom>
          <a:noFill/>
        </p:spPr>
      </p:pic>
      <p:pic>
        <p:nvPicPr>
          <p:cNvPr id="1028" name="Picture 4" descr="http://www.biology.ccsu.edu/doan/ProjectHope/Malaria%20red.jpg"/>
          <p:cNvPicPr>
            <a:picLocks noChangeAspect="1" noChangeArrowheads="1"/>
          </p:cNvPicPr>
          <p:nvPr/>
        </p:nvPicPr>
        <p:blipFill>
          <a:blip r:embed="rId3" cstate="print"/>
          <a:srcRect/>
          <a:stretch>
            <a:fillRect/>
          </a:stretch>
        </p:blipFill>
        <p:spPr bwMode="auto">
          <a:xfrm>
            <a:off x="1676400" y="5943600"/>
            <a:ext cx="1600200" cy="914400"/>
          </a:xfrm>
          <a:prstGeom prst="rect">
            <a:avLst/>
          </a:prstGeom>
          <a:noFill/>
        </p:spPr>
      </p:pic>
      <p:pic>
        <p:nvPicPr>
          <p:cNvPr id="1030" name="Picture 6" descr="http://www.globalwarminghoax.com/e107_files/public/1274917004_140_FT0_malaria_mosquito-ucdavis.jpg"/>
          <p:cNvPicPr>
            <a:picLocks noChangeAspect="1" noChangeArrowheads="1"/>
          </p:cNvPicPr>
          <p:nvPr/>
        </p:nvPicPr>
        <p:blipFill>
          <a:blip r:embed="rId4" cstate="print"/>
          <a:srcRect/>
          <a:stretch>
            <a:fillRect/>
          </a:stretch>
        </p:blipFill>
        <p:spPr bwMode="auto">
          <a:xfrm>
            <a:off x="3429000" y="5943601"/>
            <a:ext cx="1828800" cy="914399"/>
          </a:xfrm>
          <a:prstGeom prst="rect">
            <a:avLst/>
          </a:prstGeom>
          <a:noFill/>
        </p:spPr>
      </p:pic>
      <p:pic>
        <p:nvPicPr>
          <p:cNvPr id="1032" name="Picture 8" descr="http://www.cityfarmer.info/wp-content/uploads/2008/09/malaria.jpg"/>
          <p:cNvPicPr>
            <a:picLocks noChangeAspect="1" noChangeArrowheads="1"/>
          </p:cNvPicPr>
          <p:nvPr/>
        </p:nvPicPr>
        <p:blipFill>
          <a:blip r:embed="rId5" cstate="print"/>
          <a:srcRect/>
          <a:stretch>
            <a:fillRect/>
          </a:stretch>
        </p:blipFill>
        <p:spPr bwMode="auto">
          <a:xfrm>
            <a:off x="5334000" y="5943600"/>
            <a:ext cx="1447799" cy="914400"/>
          </a:xfrm>
          <a:prstGeom prst="rect">
            <a:avLst/>
          </a:prstGeom>
          <a:noFill/>
        </p:spPr>
      </p:pic>
      <p:pic>
        <p:nvPicPr>
          <p:cNvPr id="1036" name="Picture 12" descr="http://www.hpb.gov.sg/uploadedImages/HPB_Online/Diseases_and_Conditions/malaria.jpg"/>
          <p:cNvPicPr>
            <a:picLocks noChangeAspect="1" noChangeArrowheads="1"/>
          </p:cNvPicPr>
          <p:nvPr/>
        </p:nvPicPr>
        <p:blipFill>
          <a:blip r:embed="rId6" cstate="print"/>
          <a:srcRect/>
          <a:stretch>
            <a:fillRect/>
          </a:stretch>
        </p:blipFill>
        <p:spPr bwMode="auto">
          <a:xfrm>
            <a:off x="6629400" y="5867401"/>
            <a:ext cx="1318485" cy="990599"/>
          </a:xfrm>
          <a:prstGeom prst="rect">
            <a:avLst/>
          </a:prstGeom>
          <a:noFill/>
        </p:spPr>
      </p:pic>
      <p:pic>
        <p:nvPicPr>
          <p:cNvPr id="11" name="Picture 4" descr="http://www.biology.ccsu.edu/doan/ProjectHope/Malaria%20red.jpg"/>
          <p:cNvPicPr>
            <a:picLocks noChangeAspect="1" noChangeArrowheads="1"/>
          </p:cNvPicPr>
          <p:nvPr/>
        </p:nvPicPr>
        <p:blipFill>
          <a:blip r:embed="rId7" cstate="print"/>
          <a:srcRect/>
          <a:stretch>
            <a:fillRect/>
          </a:stretch>
        </p:blipFill>
        <p:spPr bwMode="auto">
          <a:xfrm>
            <a:off x="7924800" y="5943600"/>
            <a:ext cx="1143000" cy="914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opnews.in/health/files/malaria-cure.jpg"/>
          <p:cNvPicPr>
            <a:picLocks noChangeAspect="1" noChangeArrowheads="1"/>
          </p:cNvPicPr>
          <p:nvPr/>
        </p:nvPicPr>
        <p:blipFill>
          <a:blip r:embed="rId2"/>
          <a:srcRect/>
          <a:stretch>
            <a:fillRect/>
          </a:stretch>
        </p:blipFill>
        <p:spPr bwMode="auto">
          <a:xfrm>
            <a:off x="76200" y="5973305"/>
            <a:ext cx="1447799" cy="884695"/>
          </a:xfrm>
          <a:prstGeom prst="rect">
            <a:avLst/>
          </a:prstGeom>
          <a:noFill/>
        </p:spPr>
      </p:pic>
      <p:pic>
        <p:nvPicPr>
          <p:cNvPr id="1028" name="Picture 4" descr="http://www.biology.ccsu.edu/doan/ProjectHope/Malaria%20red.jpg"/>
          <p:cNvPicPr>
            <a:picLocks noChangeAspect="1" noChangeArrowheads="1"/>
          </p:cNvPicPr>
          <p:nvPr/>
        </p:nvPicPr>
        <p:blipFill>
          <a:blip r:embed="rId3" cstate="print"/>
          <a:srcRect/>
          <a:stretch>
            <a:fillRect/>
          </a:stretch>
        </p:blipFill>
        <p:spPr bwMode="auto">
          <a:xfrm>
            <a:off x="1676400" y="5943600"/>
            <a:ext cx="1600200" cy="914400"/>
          </a:xfrm>
          <a:prstGeom prst="rect">
            <a:avLst/>
          </a:prstGeom>
          <a:noFill/>
        </p:spPr>
      </p:pic>
      <p:pic>
        <p:nvPicPr>
          <p:cNvPr id="1030" name="Picture 6" descr="http://www.globalwarminghoax.com/e107_files/public/1274917004_140_FT0_malaria_mosquito-ucdavis.jpg"/>
          <p:cNvPicPr>
            <a:picLocks noChangeAspect="1" noChangeArrowheads="1"/>
          </p:cNvPicPr>
          <p:nvPr/>
        </p:nvPicPr>
        <p:blipFill>
          <a:blip r:embed="rId4" cstate="print"/>
          <a:srcRect/>
          <a:stretch>
            <a:fillRect/>
          </a:stretch>
        </p:blipFill>
        <p:spPr bwMode="auto">
          <a:xfrm>
            <a:off x="3429000" y="5943601"/>
            <a:ext cx="1828800" cy="914399"/>
          </a:xfrm>
          <a:prstGeom prst="rect">
            <a:avLst/>
          </a:prstGeom>
          <a:noFill/>
        </p:spPr>
      </p:pic>
      <p:pic>
        <p:nvPicPr>
          <p:cNvPr id="1032" name="Picture 8" descr="http://www.cityfarmer.info/wp-content/uploads/2008/09/malaria.jpg"/>
          <p:cNvPicPr>
            <a:picLocks noChangeAspect="1" noChangeArrowheads="1"/>
          </p:cNvPicPr>
          <p:nvPr/>
        </p:nvPicPr>
        <p:blipFill>
          <a:blip r:embed="rId5" cstate="print"/>
          <a:srcRect/>
          <a:stretch>
            <a:fillRect/>
          </a:stretch>
        </p:blipFill>
        <p:spPr bwMode="auto">
          <a:xfrm>
            <a:off x="5334000" y="5943600"/>
            <a:ext cx="1447799" cy="914400"/>
          </a:xfrm>
          <a:prstGeom prst="rect">
            <a:avLst/>
          </a:prstGeom>
          <a:noFill/>
        </p:spPr>
      </p:pic>
      <p:pic>
        <p:nvPicPr>
          <p:cNvPr id="1036" name="Picture 12" descr="http://www.hpb.gov.sg/uploadedImages/HPB_Online/Diseases_and_Conditions/malaria.jpg"/>
          <p:cNvPicPr>
            <a:picLocks noChangeAspect="1" noChangeArrowheads="1"/>
          </p:cNvPicPr>
          <p:nvPr/>
        </p:nvPicPr>
        <p:blipFill>
          <a:blip r:embed="rId6" cstate="print"/>
          <a:srcRect/>
          <a:stretch>
            <a:fillRect/>
          </a:stretch>
        </p:blipFill>
        <p:spPr bwMode="auto">
          <a:xfrm>
            <a:off x="6629400" y="5867401"/>
            <a:ext cx="1318485" cy="990599"/>
          </a:xfrm>
          <a:prstGeom prst="rect">
            <a:avLst/>
          </a:prstGeom>
          <a:noFill/>
        </p:spPr>
      </p:pic>
      <p:pic>
        <p:nvPicPr>
          <p:cNvPr id="11" name="Picture 4" descr="http://www.biology.ccsu.edu/doan/ProjectHope/Malaria%20red.jpg"/>
          <p:cNvPicPr>
            <a:picLocks noChangeAspect="1" noChangeArrowheads="1"/>
          </p:cNvPicPr>
          <p:nvPr/>
        </p:nvPicPr>
        <p:blipFill>
          <a:blip r:embed="rId7" cstate="print"/>
          <a:srcRect/>
          <a:stretch>
            <a:fillRect/>
          </a:stretch>
        </p:blipFill>
        <p:spPr bwMode="auto">
          <a:xfrm>
            <a:off x="7924800" y="5943600"/>
            <a:ext cx="1143000" cy="914400"/>
          </a:xfrm>
          <a:prstGeom prst="rect">
            <a:avLst/>
          </a:prstGeom>
          <a:noFill/>
        </p:spPr>
      </p:pic>
      <p:sp>
        <p:nvSpPr>
          <p:cNvPr id="8" name="Rectangle 7"/>
          <p:cNvSpPr/>
          <p:nvPr/>
        </p:nvSpPr>
        <p:spPr>
          <a:xfrm>
            <a:off x="304800" y="304800"/>
            <a:ext cx="8610600" cy="5355312"/>
          </a:xfrm>
          <a:prstGeom prst="rect">
            <a:avLst/>
          </a:prstGeom>
        </p:spPr>
        <p:txBody>
          <a:bodyPr wrap="square">
            <a:spAutoFit/>
          </a:bodyPr>
          <a:lstStyle/>
          <a:p>
            <a:r>
              <a:rPr lang="en-US" dirty="0">
                <a:solidFill>
                  <a:srgbClr val="FF0000"/>
                </a:solidFill>
              </a:rPr>
              <a:t>Laveran (1880) </a:t>
            </a:r>
            <a:r>
              <a:rPr lang="en-US" dirty="0"/>
              <a:t>a French physician working in Algeria, </a:t>
            </a:r>
            <a:r>
              <a:rPr lang="en-US" dirty="0">
                <a:solidFill>
                  <a:srgbClr val="FF0000"/>
                </a:solidFill>
              </a:rPr>
              <a:t>first identified the causative agent </a:t>
            </a:r>
            <a:r>
              <a:rPr lang="en-US" dirty="0"/>
              <a:t>for human malaria while viewing blood slides under a microscope</a:t>
            </a:r>
            <a:r>
              <a:rPr lang="en-US" dirty="0" smtClean="0"/>
              <a:t>.</a:t>
            </a:r>
          </a:p>
          <a:p>
            <a:endParaRPr lang="en-US" dirty="0"/>
          </a:p>
          <a:p>
            <a:r>
              <a:rPr lang="en-US" i="1" dirty="0" err="1">
                <a:solidFill>
                  <a:srgbClr val="FF0000"/>
                </a:solidFill>
              </a:rPr>
              <a:t>P.vivax</a:t>
            </a:r>
            <a:r>
              <a:rPr lang="en-US" i="1" dirty="0">
                <a:solidFill>
                  <a:srgbClr val="FF0000"/>
                </a:solidFill>
              </a:rPr>
              <a:t> </a:t>
            </a:r>
            <a:r>
              <a:rPr lang="en-US" dirty="0"/>
              <a:t>and </a:t>
            </a:r>
            <a:r>
              <a:rPr lang="en-US" i="1" dirty="0" err="1">
                <a:solidFill>
                  <a:srgbClr val="FF0000"/>
                </a:solidFill>
              </a:rPr>
              <a:t>P.malariae</a:t>
            </a:r>
            <a:r>
              <a:rPr lang="en-US" dirty="0"/>
              <a:t> were identified in </a:t>
            </a:r>
            <a:r>
              <a:rPr lang="en-US" dirty="0">
                <a:solidFill>
                  <a:srgbClr val="FF0000"/>
                </a:solidFill>
              </a:rPr>
              <a:t>1885 by </a:t>
            </a:r>
            <a:r>
              <a:rPr lang="en-US" dirty="0" smtClean="0">
                <a:solidFill>
                  <a:srgbClr val="FF0000"/>
                </a:solidFill>
              </a:rPr>
              <a:t>Golgi</a:t>
            </a:r>
          </a:p>
          <a:p>
            <a:endParaRPr lang="en-US" dirty="0"/>
          </a:p>
          <a:p>
            <a:r>
              <a:rPr lang="en-US" dirty="0">
                <a:solidFill>
                  <a:srgbClr val="FF0000"/>
                </a:solidFill>
              </a:rPr>
              <a:t>Sakharov (1889) </a:t>
            </a:r>
            <a:r>
              <a:rPr lang="en-US" dirty="0"/>
              <a:t>and </a:t>
            </a:r>
            <a:r>
              <a:rPr lang="en-US" dirty="0" err="1"/>
              <a:t>Marchiafava</a:t>
            </a:r>
            <a:r>
              <a:rPr lang="en-US" dirty="0"/>
              <a:t> and Celli (1890) identified </a:t>
            </a:r>
            <a:r>
              <a:rPr lang="en-US" dirty="0" err="1" smtClean="0"/>
              <a:t>P.falciparum</a:t>
            </a:r>
            <a:endParaRPr lang="en-US" dirty="0" smtClean="0"/>
          </a:p>
          <a:p>
            <a:endParaRPr lang="en-US" dirty="0"/>
          </a:p>
          <a:p>
            <a:r>
              <a:rPr lang="en-US" dirty="0">
                <a:solidFill>
                  <a:srgbClr val="FF0000"/>
                </a:solidFill>
              </a:rPr>
              <a:t>Sir Ronald Ross (1897) while working as a military physician in India, demonstrated the malarial </a:t>
            </a:r>
            <a:r>
              <a:rPr lang="en-US" dirty="0" err="1">
                <a:solidFill>
                  <a:srgbClr val="FF0000"/>
                </a:solidFill>
              </a:rPr>
              <a:t>oocysts</a:t>
            </a:r>
            <a:r>
              <a:rPr lang="en-US" dirty="0">
                <a:solidFill>
                  <a:srgbClr val="FF0000"/>
                </a:solidFill>
              </a:rPr>
              <a:t> in the gut tissue of female Anopheles mosquito. This was reported in the British Medical </a:t>
            </a:r>
            <a:r>
              <a:rPr lang="en-US" dirty="0" smtClean="0">
                <a:solidFill>
                  <a:srgbClr val="FF0000"/>
                </a:solidFill>
              </a:rPr>
              <a:t>Journal.</a:t>
            </a:r>
          </a:p>
          <a:p>
            <a:endParaRPr lang="en-US" dirty="0"/>
          </a:p>
          <a:p>
            <a:r>
              <a:rPr lang="en-US" dirty="0">
                <a:solidFill>
                  <a:srgbClr val="FF0000"/>
                </a:solidFill>
              </a:rPr>
              <a:t>Paul Muller (1939) </a:t>
            </a:r>
            <a:r>
              <a:rPr lang="en-US" dirty="0"/>
              <a:t>discovered the insecticidal properties of </a:t>
            </a:r>
            <a:r>
              <a:rPr lang="en-US" dirty="0" smtClean="0">
                <a:solidFill>
                  <a:srgbClr val="FF0000"/>
                </a:solidFill>
              </a:rPr>
              <a:t>DDT.</a:t>
            </a:r>
          </a:p>
          <a:p>
            <a:endParaRPr lang="en-US" dirty="0"/>
          </a:p>
          <a:p>
            <a:r>
              <a:rPr lang="en-US" dirty="0"/>
              <a:t>Curd, Davey and Rose (1944) </a:t>
            </a:r>
            <a:r>
              <a:rPr lang="en-US" dirty="0" err="1"/>
              <a:t>synthesised</a:t>
            </a:r>
            <a:r>
              <a:rPr lang="en-US" dirty="0"/>
              <a:t> </a:t>
            </a:r>
            <a:r>
              <a:rPr lang="en-US" dirty="0" err="1"/>
              <a:t>proguanil</a:t>
            </a:r>
            <a:r>
              <a:rPr lang="en-US" dirty="0"/>
              <a:t> for treating </a:t>
            </a:r>
            <a:r>
              <a:rPr lang="en-US" dirty="0" err="1"/>
              <a:t>falciparum</a:t>
            </a:r>
            <a:r>
              <a:rPr lang="en-US" dirty="0"/>
              <a:t> </a:t>
            </a:r>
            <a:r>
              <a:rPr lang="en-US" dirty="0" smtClean="0"/>
              <a:t>malaria</a:t>
            </a:r>
          </a:p>
          <a:p>
            <a:endParaRPr lang="en-US" dirty="0"/>
          </a:p>
          <a:p>
            <a:r>
              <a:rPr lang="en-US" dirty="0"/>
              <a:t>During the World War II research into </a:t>
            </a:r>
            <a:r>
              <a:rPr lang="en-US" dirty="0" err="1"/>
              <a:t>antimalarials</a:t>
            </a:r>
            <a:r>
              <a:rPr lang="en-US" dirty="0"/>
              <a:t> was </a:t>
            </a:r>
            <a:r>
              <a:rPr lang="en-US" dirty="0" smtClean="0"/>
              <a:t>intensified.</a:t>
            </a:r>
          </a:p>
          <a:p>
            <a:endParaRPr lang="en-US" dirty="0"/>
          </a:p>
          <a:p>
            <a:r>
              <a:rPr lang="en-US" dirty="0" err="1">
                <a:solidFill>
                  <a:srgbClr val="FF0000"/>
                </a:solidFill>
              </a:rPr>
              <a:t>Chloroquine</a:t>
            </a:r>
            <a:r>
              <a:rPr lang="en-US" dirty="0">
                <a:solidFill>
                  <a:srgbClr val="FF0000"/>
                </a:solidFill>
              </a:rPr>
              <a:t> </a:t>
            </a:r>
            <a:r>
              <a:rPr lang="en-US" dirty="0"/>
              <a:t>was </a:t>
            </a:r>
            <a:r>
              <a:rPr lang="en-US" dirty="0" err="1"/>
              <a:t>synthesised</a:t>
            </a:r>
            <a:r>
              <a:rPr lang="en-US" dirty="0"/>
              <a:t> and studied under the name of </a:t>
            </a:r>
            <a:r>
              <a:rPr lang="en-US" dirty="0" err="1"/>
              <a:t>Resochin</a:t>
            </a:r>
            <a:r>
              <a:rPr lang="en-US" dirty="0"/>
              <a:t> by the Germans as early as </a:t>
            </a:r>
            <a:r>
              <a:rPr lang="en-US" dirty="0">
                <a:solidFill>
                  <a:srgbClr val="FF0000"/>
                </a:solidFill>
              </a:rPr>
              <a:t>1934</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opnews.in/health/files/malaria-cure.jpg"/>
          <p:cNvPicPr>
            <a:picLocks noChangeAspect="1" noChangeArrowheads="1"/>
          </p:cNvPicPr>
          <p:nvPr/>
        </p:nvPicPr>
        <p:blipFill>
          <a:blip r:embed="rId2"/>
          <a:srcRect/>
          <a:stretch>
            <a:fillRect/>
          </a:stretch>
        </p:blipFill>
        <p:spPr bwMode="auto">
          <a:xfrm>
            <a:off x="76200" y="5973305"/>
            <a:ext cx="1447799" cy="884695"/>
          </a:xfrm>
          <a:prstGeom prst="rect">
            <a:avLst/>
          </a:prstGeom>
          <a:noFill/>
        </p:spPr>
      </p:pic>
      <p:pic>
        <p:nvPicPr>
          <p:cNvPr id="1028" name="Picture 4" descr="http://www.biology.ccsu.edu/doan/ProjectHope/Malaria%20red.jpg"/>
          <p:cNvPicPr>
            <a:picLocks noChangeAspect="1" noChangeArrowheads="1"/>
          </p:cNvPicPr>
          <p:nvPr/>
        </p:nvPicPr>
        <p:blipFill>
          <a:blip r:embed="rId3" cstate="print"/>
          <a:srcRect/>
          <a:stretch>
            <a:fillRect/>
          </a:stretch>
        </p:blipFill>
        <p:spPr bwMode="auto">
          <a:xfrm>
            <a:off x="1676400" y="5943600"/>
            <a:ext cx="1600200" cy="914400"/>
          </a:xfrm>
          <a:prstGeom prst="rect">
            <a:avLst/>
          </a:prstGeom>
          <a:noFill/>
        </p:spPr>
      </p:pic>
      <p:pic>
        <p:nvPicPr>
          <p:cNvPr id="1030" name="Picture 6" descr="http://www.globalwarminghoax.com/e107_files/public/1274917004_140_FT0_malaria_mosquito-ucdavis.jpg"/>
          <p:cNvPicPr>
            <a:picLocks noChangeAspect="1" noChangeArrowheads="1"/>
          </p:cNvPicPr>
          <p:nvPr/>
        </p:nvPicPr>
        <p:blipFill>
          <a:blip r:embed="rId4" cstate="print"/>
          <a:srcRect/>
          <a:stretch>
            <a:fillRect/>
          </a:stretch>
        </p:blipFill>
        <p:spPr bwMode="auto">
          <a:xfrm>
            <a:off x="3429000" y="5943601"/>
            <a:ext cx="1828800" cy="914399"/>
          </a:xfrm>
          <a:prstGeom prst="rect">
            <a:avLst/>
          </a:prstGeom>
          <a:noFill/>
        </p:spPr>
      </p:pic>
      <p:pic>
        <p:nvPicPr>
          <p:cNvPr id="1032" name="Picture 8" descr="http://www.cityfarmer.info/wp-content/uploads/2008/09/malaria.jpg"/>
          <p:cNvPicPr>
            <a:picLocks noChangeAspect="1" noChangeArrowheads="1"/>
          </p:cNvPicPr>
          <p:nvPr/>
        </p:nvPicPr>
        <p:blipFill>
          <a:blip r:embed="rId5" cstate="print"/>
          <a:srcRect/>
          <a:stretch>
            <a:fillRect/>
          </a:stretch>
        </p:blipFill>
        <p:spPr bwMode="auto">
          <a:xfrm>
            <a:off x="5334000" y="5943600"/>
            <a:ext cx="1447799" cy="914400"/>
          </a:xfrm>
          <a:prstGeom prst="rect">
            <a:avLst/>
          </a:prstGeom>
          <a:noFill/>
        </p:spPr>
      </p:pic>
      <p:pic>
        <p:nvPicPr>
          <p:cNvPr id="1036" name="Picture 12" descr="http://www.hpb.gov.sg/uploadedImages/HPB_Online/Diseases_and_Conditions/malaria.jpg"/>
          <p:cNvPicPr>
            <a:picLocks noChangeAspect="1" noChangeArrowheads="1"/>
          </p:cNvPicPr>
          <p:nvPr/>
        </p:nvPicPr>
        <p:blipFill>
          <a:blip r:embed="rId6" cstate="print"/>
          <a:srcRect/>
          <a:stretch>
            <a:fillRect/>
          </a:stretch>
        </p:blipFill>
        <p:spPr bwMode="auto">
          <a:xfrm>
            <a:off x="6629400" y="5867401"/>
            <a:ext cx="1318485" cy="990599"/>
          </a:xfrm>
          <a:prstGeom prst="rect">
            <a:avLst/>
          </a:prstGeom>
          <a:noFill/>
        </p:spPr>
      </p:pic>
      <p:pic>
        <p:nvPicPr>
          <p:cNvPr id="11" name="Picture 4" descr="http://www.biology.ccsu.edu/doan/ProjectHope/Malaria%20red.jpg"/>
          <p:cNvPicPr>
            <a:picLocks noChangeAspect="1" noChangeArrowheads="1"/>
          </p:cNvPicPr>
          <p:nvPr/>
        </p:nvPicPr>
        <p:blipFill>
          <a:blip r:embed="rId7" cstate="print"/>
          <a:srcRect/>
          <a:stretch>
            <a:fillRect/>
          </a:stretch>
        </p:blipFill>
        <p:spPr bwMode="auto">
          <a:xfrm>
            <a:off x="7924800" y="5943600"/>
            <a:ext cx="1143000" cy="914400"/>
          </a:xfrm>
          <a:prstGeom prst="rect">
            <a:avLst/>
          </a:prstGeom>
          <a:noFill/>
        </p:spPr>
      </p:pic>
      <p:sp>
        <p:nvSpPr>
          <p:cNvPr id="8" name="Rectangle 7"/>
          <p:cNvSpPr/>
          <p:nvPr/>
        </p:nvSpPr>
        <p:spPr>
          <a:xfrm>
            <a:off x="304800" y="381000"/>
            <a:ext cx="8610600" cy="4247317"/>
          </a:xfrm>
          <a:prstGeom prst="rect">
            <a:avLst/>
          </a:prstGeom>
        </p:spPr>
        <p:txBody>
          <a:bodyPr wrap="square">
            <a:spAutoFit/>
          </a:bodyPr>
          <a:lstStyle/>
          <a:p>
            <a:r>
              <a:rPr lang="en-US" dirty="0"/>
              <a:t>Short, </a:t>
            </a:r>
            <a:r>
              <a:rPr lang="en-US" dirty="0" err="1"/>
              <a:t>Granham</a:t>
            </a:r>
            <a:r>
              <a:rPr lang="en-US" dirty="0"/>
              <a:t>, </a:t>
            </a:r>
            <a:r>
              <a:rPr lang="en-US" dirty="0" err="1"/>
              <a:t>Covell</a:t>
            </a:r>
            <a:r>
              <a:rPr lang="en-US" dirty="0"/>
              <a:t> and Shute (England) identified tissue forms of </a:t>
            </a:r>
            <a:r>
              <a:rPr lang="en-US" dirty="0" err="1"/>
              <a:t>P.vivax</a:t>
            </a:r>
            <a:r>
              <a:rPr lang="en-US" dirty="0"/>
              <a:t> in the liver. Tissue stages of P. </a:t>
            </a:r>
            <a:r>
              <a:rPr lang="en-US" dirty="0" err="1"/>
              <a:t>falciparum</a:t>
            </a:r>
            <a:r>
              <a:rPr lang="en-US" dirty="0"/>
              <a:t>, P. </a:t>
            </a:r>
            <a:r>
              <a:rPr lang="en-US" dirty="0" err="1"/>
              <a:t>ovale</a:t>
            </a:r>
            <a:r>
              <a:rPr lang="en-US" dirty="0"/>
              <a:t>, and P. </a:t>
            </a:r>
            <a:r>
              <a:rPr lang="en-US" dirty="0" err="1"/>
              <a:t>malariae</a:t>
            </a:r>
            <a:r>
              <a:rPr lang="en-US" dirty="0"/>
              <a:t> were also identified later </a:t>
            </a:r>
            <a:r>
              <a:rPr lang="en-US" dirty="0" smtClean="0"/>
              <a:t>on.</a:t>
            </a:r>
          </a:p>
          <a:p>
            <a:endParaRPr lang="en-US" dirty="0"/>
          </a:p>
          <a:p>
            <a:r>
              <a:rPr lang="en-US" dirty="0" err="1"/>
              <a:t>Elderfield</a:t>
            </a:r>
            <a:r>
              <a:rPr lang="en-US" dirty="0"/>
              <a:t> (1950, USA) </a:t>
            </a:r>
            <a:r>
              <a:rPr lang="en-US" dirty="0" err="1"/>
              <a:t>synthesised</a:t>
            </a:r>
            <a:r>
              <a:rPr lang="en-US" dirty="0"/>
              <a:t> </a:t>
            </a:r>
            <a:r>
              <a:rPr lang="en-US" dirty="0" smtClean="0"/>
              <a:t>primaquine.</a:t>
            </a:r>
          </a:p>
          <a:p>
            <a:endParaRPr lang="en-US" dirty="0"/>
          </a:p>
          <a:p>
            <a:r>
              <a:rPr lang="en-US" dirty="0"/>
              <a:t>Lysenko (1976-78) formulated a theory on the polymorphism of </a:t>
            </a:r>
            <a:r>
              <a:rPr lang="en-US" dirty="0" err="1"/>
              <a:t>P.vivax</a:t>
            </a:r>
            <a:r>
              <a:rPr lang="en-US" dirty="0"/>
              <a:t> </a:t>
            </a:r>
            <a:r>
              <a:rPr lang="en-US" dirty="0" err="1" smtClean="0"/>
              <a:t>sporozoites</a:t>
            </a:r>
            <a:r>
              <a:rPr lang="en-US" dirty="0" smtClean="0"/>
              <a:t>.</a:t>
            </a:r>
          </a:p>
          <a:p>
            <a:endParaRPr lang="en-US" dirty="0"/>
          </a:p>
          <a:p>
            <a:r>
              <a:rPr lang="en-US" dirty="0"/>
              <a:t>Bray and </a:t>
            </a:r>
            <a:r>
              <a:rPr lang="en-US" dirty="0" err="1"/>
              <a:t>Garnham</a:t>
            </a:r>
            <a:r>
              <a:rPr lang="en-US" dirty="0"/>
              <a:t> (1982) proposed that some </a:t>
            </a:r>
            <a:r>
              <a:rPr lang="en-US" dirty="0" err="1"/>
              <a:t>sporozoites</a:t>
            </a:r>
            <a:r>
              <a:rPr lang="en-US" dirty="0"/>
              <a:t> in the liver remain latent (</a:t>
            </a:r>
            <a:r>
              <a:rPr lang="en-US" dirty="0" err="1"/>
              <a:t>hypnozoites</a:t>
            </a:r>
            <a:r>
              <a:rPr lang="en-US" dirty="0"/>
              <a:t>) causing relapses later </a:t>
            </a:r>
            <a:r>
              <a:rPr lang="en-US" dirty="0" smtClean="0"/>
              <a:t>on.</a:t>
            </a:r>
          </a:p>
          <a:p>
            <a:endParaRPr lang="en-US" dirty="0"/>
          </a:p>
          <a:p>
            <a:r>
              <a:rPr lang="en-US" dirty="0"/>
              <a:t>Quinine has now been completely synthesized. Its synthetic analogue is called </a:t>
            </a:r>
            <a:r>
              <a:rPr lang="en-US" dirty="0" err="1"/>
              <a:t>mefloquine</a:t>
            </a:r>
            <a:r>
              <a:rPr lang="en-US" dirty="0" smtClean="0"/>
              <a:t>..</a:t>
            </a:r>
          </a:p>
          <a:p>
            <a:endParaRPr lang="en-US" dirty="0"/>
          </a:p>
          <a:p>
            <a:r>
              <a:rPr lang="en-US" dirty="0"/>
              <a:t>In 1967, WHO realized that the global eradication of malaria was impossible for a variety of reasons and the focus shifted to control of the disease.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opnews.in/health/files/malaria-cure.jpg"/>
          <p:cNvPicPr>
            <a:picLocks noChangeAspect="1" noChangeArrowheads="1"/>
          </p:cNvPicPr>
          <p:nvPr/>
        </p:nvPicPr>
        <p:blipFill>
          <a:blip r:embed="rId2"/>
          <a:srcRect/>
          <a:stretch>
            <a:fillRect/>
          </a:stretch>
        </p:blipFill>
        <p:spPr bwMode="auto">
          <a:xfrm>
            <a:off x="76200" y="5973305"/>
            <a:ext cx="1447799" cy="884695"/>
          </a:xfrm>
          <a:prstGeom prst="rect">
            <a:avLst/>
          </a:prstGeom>
          <a:noFill/>
        </p:spPr>
      </p:pic>
      <p:pic>
        <p:nvPicPr>
          <p:cNvPr id="1028" name="Picture 4" descr="http://www.biology.ccsu.edu/doan/ProjectHope/Malaria%20red.jpg"/>
          <p:cNvPicPr>
            <a:picLocks noChangeAspect="1" noChangeArrowheads="1"/>
          </p:cNvPicPr>
          <p:nvPr/>
        </p:nvPicPr>
        <p:blipFill>
          <a:blip r:embed="rId3" cstate="print"/>
          <a:srcRect/>
          <a:stretch>
            <a:fillRect/>
          </a:stretch>
        </p:blipFill>
        <p:spPr bwMode="auto">
          <a:xfrm>
            <a:off x="1676400" y="5943600"/>
            <a:ext cx="1600200" cy="914400"/>
          </a:xfrm>
          <a:prstGeom prst="rect">
            <a:avLst/>
          </a:prstGeom>
          <a:noFill/>
        </p:spPr>
      </p:pic>
      <p:pic>
        <p:nvPicPr>
          <p:cNvPr id="1030" name="Picture 6" descr="http://www.globalwarminghoax.com/e107_files/public/1274917004_140_FT0_malaria_mosquito-ucdavis.jpg"/>
          <p:cNvPicPr>
            <a:picLocks noChangeAspect="1" noChangeArrowheads="1"/>
          </p:cNvPicPr>
          <p:nvPr/>
        </p:nvPicPr>
        <p:blipFill>
          <a:blip r:embed="rId4" cstate="print"/>
          <a:srcRect/>
          <a:stretch>
            <a:fillRect/>
          </a:stretch>
        </p:blipFill>
        <p:spPr bwMode="auto">
          <a:xfrm>
            <a:off x="3429000" y="5943601"/>
            <a:ext cx="1828800" cy="914399"/>
          </a:xfrm>
          <a:prstGeom prst="rect">
            <a:avLst/>
          </a:prstGeom>
          <a:noFill/>
        </p:spPr>
      </p:pic>
      <p:pic>
        <p:nvPicPr>
          <p:cNvPr id="1032" name="Picture 8" descr="http://www.cityfarmer.info/wp-content/uploads/2008/09/malaria.jpg"/>
          <p:cNvPicPr>
            <a:picLocks noChangeAspect="1" noChangeArrowheads="1"/>
          </p:cNvPicPr>
          <p:nvPr/>
        </p:nvPicPr>
        <p:blipFill>
          <a:blip r:embed="rId5" cstate="print"/>
          <a:srcRect/>
          <a:stretch>
            <a:fillRect/>
          </a:stretch>
        </p:blipFill>
        <p:spPr bwMode="auto">
          <a:xfrm>
            <a:off x="5334000" y="5943600"/>
            <a:ext cx="1447799" cy="914400"/>
          </a:xfrm>
          <a:prstGeom prst="rect">
            <a:avLst/>
          </a:prstGeom>
          <a:noFill/>
        </p:spPr>
      </p:pic>
      <p:pic>
        <p:nvPicPr>
          <p:cNvPr id="1036" name="Picture 12" descr="http://www.hpb.gov.sg/uploadedImages/HPB_Online/Diseases_and_Conditions/malaria.jpg"/>
          <p:cNvPicPr>
            <a:picLocks noChangeAspect="1" noChangeArrowheads="1"/>
          </p:cNvPicPr>
          <p:nvPr/>
        </p:nvPicPr>
        <p:blipFill>
          <a:blip r:embed="rId6" cstate="print"/>
          <a:srcRect/>
          <a:stretch>
            <a:fillRect/>
          </a:stretch>
        </p:blipFill>
        <p:spPr bwMode="auto">
          <a:xfrm>
            <a:off x="6629400" y="5867401"/>
            <a:ext cx="1318485" cy="990599"/>
          </a:xfrm>
          <a:prstGeom prst="rect">
            <a:avLst/>
          </a:prstGeom>
          <a:noFill/>
        </p:spPr>
      </p:pic>
      <p:pic>
        <p:nvPicPr>
          <p:cNvPr id="11" name="Picture 4" descr="http://www.biology.ccsu.edu/doan/ProjectHope/Malaria%20red.jpg"/>
          <p:cNvPicPr>
            <a:picLocks noChangeAspect="1" noChangeArrowheads="1"/>
          </p:cNvPicPr>
          <p:nvPr/>
        </p:nvPicPr>
        <p:blipFill>
          <a:blip r:embed="rId7" cstate="print"/>
          <a:srcRect/>
          <a:stretch>
            <a:fillRect/>
          </a:stretch>
        </p:blipFill>
        <p:spPr bwMode="auto">
          <a:xfrm>
            <a:off x="7924800" y="5943600"/>
            <a:ext cx="1143000" cy="914400"/>
          </a:xfrm>
          <a:prstGeom prst="rect">
            <a:avLst/>
          </a:prstGeom>
          <a:noFill/>
        </p:spPr>
      </p:pic>
      <p:pic>
        <p:nvPicPr>
          <p:cNvPr id="22530" name="Picture 2" descr="http://istgeography.wikispaces.com/file/view/MH_L1_facts_map.gif/31235479/MH_L1_facts_map.gif"/>
          <p:cNvPicPr>
            <a:picLocks noChangeAspect="1" noChangeArrowheads="1"/>
          </p:cNvPicPr>
          <p:nvPr/>
        </p:nvPicPr>
        <p:blipFill>
          <a:blip r:embed="rId8"/>
          <a:srcRect/>
          <a:stretch>
            <a:fillRect/>
          </a:stretch>
        </p:blipFill>
        <p:spPr bwMode="auto">
          <a:xfrm>
            <a:off x="304800" y="381000"/>
            <a:ext cx="8510408" cy="5257800"/>
          </a:xfrm>
          <a:prstGeom prst="rect">
            <a:avLst/>
          </a:prstGeom>
          <a:noFill/>
        </p:spPr>
      </p:pic>
      <p:cxnSp>
        <p:nvCxnSpPr>
          <p:cNvPr id="10" name="Straight Connector 9"/>
          <p:cNvCxnSpPr/>
          <p:nvPr/>
        </p:nvCxnSpPr>
        <p:spPr>
          <a:xfrm>
            <a:off x="0" y="3276600"/>
            <a:ext cx="9144000" cy="762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a:off x="0" y="2514600"/>
            <a:ext cx="9144000" cy="762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p:cNvCxnSpPr/>
          <p:nvPr/>
        </p:nvCxnSpPr>
        <p:spPr>
          <a:xfrm>
            <a:off x="0" y="1524000"/>
            <a:ext cx="9144000" cy="76200"/>
          </a:xfrm>
          <a:prstGeom prst="line">
            <a:avLst/>
          </a:prstGeom>
        </p:spPr>
        <p:style>
          <a:lnRef idx="3">
            <a:schemeClr val="accent3"/>
          </a:lnRef>
          <a:fillRef idx="0">
            <a:schemeClr val="accent3"/>
          </a:fillRef>
          <a:effectRef idx="2">
            <a:schemeClr val="accent3"/>
          </a:effectRef>
          <a:fontRef idx="minor">
            <a:schemeClr val="tx1"/>
          </a:fontRef>
        </p:style>
      </p:cxnSp>
      <p:cxnSp>
        <p:nvCxnSpPr>
          <p:cNvPr id="15" name="Straight Connector 14"/>
          <p:cNvCxnSpPr/>
          <p:nvPr/>
        </p:nvCxnSpPr>
        <p:spPr>
          <a:xfrm>
            <a:off x="0" y="4038600"/>
            <a:ext cx="9144000" cy="762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Connector 15"/>
          <p:cNvCxnSpPr/>
          <p:nvPr/>
        </p:nvCxnSpPr>
        <p:spPr>
          <a:xfrm>
            <a:off x="0" y="5105400"/>
            <a:ext cx="9144000" cy="76200"/>
          </a:xfrm>
          <a:prstGeom prst="line">
            <a:avLst/>
          </a:prstGeom>
        </p:spPr>
        <p:style>
          <a:lnRef idx="3">
            <a:schemeClr val="accent3"/>
          </a:lnRef>
          <a:fillRef idx="0">
            <a:schemeClr val="accent3"/>
          </a:fillRef>
          <a:effectRef idx="2">
            <a:schemeClr val="accent3"/>
          </a:effectRef>
          <a:fontRef idx="minor">
            <a:schemeClr val="tx1"/>
          </a:fontRef>
        </p:style>
      </p:cxnSp>
      <p:sp>
        <p:nvSpPr>
          <p:cNvPr id="17" name="TextBox 16"/>
          <p:cNvSpPr txBox="1"/>
          <p:nvPr/>
        </p:nvSpPr>
        <p:spPr>
          <a:xfrm>
            <a:off x="8763000" y="2971800"/>
            <a:ext cx="301686" cy="369332"/>
          </a:xfrm>
          <a:prstGeom prst="rect">
            <a:avLst/>
          </a:prstGeom>
          <a:noFill/>
        </p:spPr>
        <p:txBody>
          <a:bodyPr wrap="none" rtlCol="0">
            <a:spAutoFit/>
          </a:bodyPr>
          <a:lstStyle/>
          <a:p>
            <a:r>
              <a:rPr lang="en-US" dirty="0" smtClean="0"/>
              <a:t>0</a:t>
            </a:r>
            <a:endParaRPr lang="en-US" dirty="0"/>
          </a:p>
        </p:txBody>
      </p:sp>
      <p:sp>
        <p:nvSpPr>
          <p:cNvPr id="18" name="TextBox 17"/>
          <p:cNvSpPr txBox="1"/>
          <p:nvPr/>
        </p:nvSpPr>
        <p:spPr>
          <a:xfrm>
            <a:off x="8672396" y="2209800"/>
            <a:ext cx="471604" cy="369332"/>
          </a:xfrm>
          <a:prstGeom prst="rect">
            <a:avLst/>
          </a:prstGeom>
          <a:noFill/>
        </p:spPr>
        <p:txBody>
          <a:bodyPr wrap="none" rtlCol="0">
            <a:spAutoFit/>
          </a:bodyPr>
          <a:lstStyle/>
          <a:p>
            <a:r>
              <a:rPr lang="en-US" dirty="0" smtClean="0"/>
              <a:t>30 </a:t>
            </a:r>
            <a:endParaRPr lang="en-US" dirty="0"/>
          </a:p>
        </p:txBody>
      </p:sp>
      <p:sp>
        <p:nvSpPr>
          <p:cNvPr id="19" name="TextBox 18"/>
          <p:cNvSpPr txBox="1"/>
          <p:nvPr/>
        </p:nvSpPr>
        <p:spPr>
          <a:xfrm>
            <a:off x="8672396" y="1219200"/>
            <a:ext cx="471604" cy="369332"/>
          </a:xfrm>
          <a:prstGeom prst="rect">
            <a:avLst/>
          </a:prstGeom>
          <a:noFill/>
        </p:spPr>
        <p:txBody>
          <a:bodyPr wrap="square" rtlCol="0">
            <a:spAutoFit/>
          </a:bodyPr>
          <a:lstStyle/>
          <a:p>
            <a:r>
              <a:rPr lang="en-US" dirty="0" smtClean="0"/>
              <a:t>60  </a:t>
            </a:r>
            <a:endParaRPr lang="en-US" dirty="0"/>
          </a:p>
        </p:txBody>
      </p:sp>
      <p:sp>
        <p:nvSpPr>
          <p:cNvPr id="20" name="TextBox 19"/>
          <p:cNvSpPr txBox="1"/>
          <p:nvPr/>
        </p:nvSpPr>
        <p:spPr>
          <a:xfrm>
            <a:off x="8672396" y="3733800"/>
            <a:ext cx="471604" cy="369332"/>
          </a:xfrm>
          <a:prstGeom prst="rect">
            <a:avLst/>
          </a:prstGeom>
          <a:noFill/>
        </p:spPr>
        <p:txBody>
          <a:bodyPr wrap="none" rtlCol="0">
            <a:spAutoFit/>
          </a:bodyPr>
          <a:lstStyle/>
          <a:p>
            <a:r>
              <a:rPr lang="en-US" dirty="0" smtClean="0"/>
              <a:t>30 </a:t>
            </a:r>
            <a:endParaRPr lang="en-US" dirty="0"/>
          </a:p>
        </p:txBody>
      </p:sp>
      <p:sp>
        <p:nvSpPr>
          <p:cNvPr id="21" name="TextBox 20"/>
          <p:cNvSpPr txBox="1"/>
          <p:nvPr/>
        </p:nvSpPr>
        <p:spPr>
          <a:xfrm>
            <a:off x="8672396" y="4800600"/>
            <a:ext cx="471604" cy="369332"/>
          </a:xfrm>
          <a:prstGeom prst="rect">
            <a:avLst/>
          </a:prstGeom>
          <a:noFill/>
        </p:spPr>
        <p:txBody>
          <a:bodyPr wrap="none" rtlCol="0">
            <a:spAutoFit/>
          </a:bodyPr>
          <a:lstStyle/>
          <a:p>
            <a:r>
              <a:rPr lang="en-US" dirty="0" smtClean="0"/>
              <a:t>60 </a:t>
            </a:r>
            <a:endParaRPr lang="en-US" dirty="0"/>
          </a:p>
        </p:txBody>
      </p:sp>
      <p:sp>
        <p:nvSpPr>
          <p:cNvPr id="22" name="TextBox 21"/>
          <p:cNvSpPr txBox="1"/>
          <p:nvPr/>
        </p:nvSpPr>
        <p:spPr>
          <a:xfrm>
            <a:off x="152400" y="228600"/>
            <a:ext cx="2224776" cy="369332"/>
          </a:xfrm>
          <a:prstGeom prst="rect">
            <a:avLst/>
          </a:prstGeom>
          <a:noFill/>
        </p:spPr>
        <p:txBody>
          <a:bodyPr wrap="none" rtlCol="0">
            <a:spAutoFit/>
          </a:bodyPr>
          <a:lstStyle/>
          <a:p>
            <a:r>
              <a:rPr lang="en-US" b="1" dirty="0" smtClean="0"/>
              <a:t>Geographic Locations</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opnews.in/health/files/malaria-cure.jpg"/>
          <p:cNvPicPr>
            <a:picLocks noChangeAspect="1" noChangeArrowheads="1"/>
          </p:cNvPicPr>
          <p:nvPr/>
        </p:nvPicPr>
        <p:blipFill>
          <a:blip r:embed="rId2"/>
          <a:srcRect/>
          <a:stretch>
            <a:fillRect/>
          </a:stretch>
        </p:blipFill>
        <p:spPr bwMode="auto">
          <a:xfrm>
            <a:off x="76200" y="5973305"/>
            <a:ext cx="1447799" cy="884695"/>
          </a:xfrm>
          <a:prstGeom prst="rect">
            <a:avLst/>
          </a:prstGeom>
          <a:noFill/>
        </p:spPr>
      </p:pic>
      <p:pic>
        <p:nvPicPr>
          <p:cNvPr id="1028" name="Picture 4" descr="http://www.biology.ccsu.edu/doan/ProjectHope/Malaria%20red.jpg"/>
          <p:cNvPicPr>
            <a:picLocks noChangeAspect="1" noChangeArrowheads="1"/>
          </p:cNvPicPr>
          <p:nvPr/>
        </p:nvPicPr>
        <p:blipFill>
          <a:blip r:embed="rId3" cstate="print"/>
          <a:srcRect/>
          <a:stretch>
            <a:fillRect/>
          </a:stretch>
        </p:blipFill>
        <p:spPr bwMode="auto">
          <a:xfrm>
            <a:off x="1676400" y="5943600"/>
            <a:ext cx="1600200" cy="914400"/>
          </a:xfrm>
          <a:prstGeom prst="rect">
            <a:avLst/>
          </a:prstGeom>
          <a:noFill/>
        </p:spPr>
      </p:pic>
      <p:pic>
        <p:nvPicPr>
          <p:cNvPr id="1030" name="Picture 6" descr="http://www.globalwarminghoax.com/e107_files/public/1274917004_140_FT0_malaria_mosquito-ucdavis.jpg"/>
          <p:cNvPicPr>
            <a:picLocks noChangeAspect="1" noChangeArrowheads="1"/>
          </p:cNvPicPr>
          <p:nvPr/>
        </p:nvPicPr>
        <p:blipFill>
          <a:blip r:embed="rId4" cstate="print"/>
          <a:srcRect/>
          <a:stretch>
            <a:fillRect/>
          </a:stretch>
        </p:blipFill>
        <p:spPr bwMode="auto">
          <a:xfrm>
            <a:off x="3429000" y="5943601"/>
            <a:ext cx="1828800" cy="914399"/>
          </a:xfrm>
          <a:prstGeom prst="rect">
            <a:avLst/>
          </a:prstGeom>
          <a:noFill/>
        </p:spPr>
      </p:pic>
      <p:pic>
        <p:nvPicPr>
          <p:cNvPr id="1032" name="Picture 8" descr="http://www.cityfarmer.info/wp-content/uploads/2008/09/malaria.jpg"/>
          <p:cNvPicPr>
            <a:picLocks noChangeAspect="1" noChangeArrowheads="1"/>
          </p:cNvPicPr>
          <p:nvPr/>
        </p:nvPicPr>
        <p:blipFill>
          <a:blip r:embed="rId5" cstate="print"/>
          <a:srcRect/>
          <a:stretch>
            <a:fillRect/>
          </a:stretch>
        </p:blipFill>
        <p:spPr bwMode="auto">
          <a:xfrm>
            <a:off x="5334000" y="5943600"/>
            <a:ext cx="1447799" cy="914400"/>
          </a:xfrm>
          <a:prstGeom prst="rect">
            <a:avLst/>
          </a:prstGeom>
          <a:noFill/>
        </p:spPr>
      </p:pic>
      <p:pic>
        <p:nvPicPr>
          <p:cNvPr id="1036" name="Picture 12" descr="http://www.hpb.gov.sg/uploadedImages/HPB_Online/Diseases_and_Conditions/malaria.jpg"/>
          <p:cNvPicPr>
            <a:picLocks noChangeAspect="1" noChangeArrowheads="1"/>
          </p:cNvPicPr>
          <p:nvPr/>
        </p:nvPicPr>
        <p:blipFill>
          <a:blip r:embed="rId6" cstate="print"/>
          <a:srcRect/>
          <a:stretch>
            <a:fillRect/>
          </a:stretch>
        </p:blipFill>
        <p:spPr bwMode="auto">
          <a:xfrm>
            <a:off x="6629400" y="5867401"/>
            <a:ext cx="1318485" cy="990599"/>
          </a:xfrm>
          <a:prstGeom prst="rect">
            <a:avLst/>
          </a:prstGeom>
          <a:noFill/>
        </p:spPr>
      </p:pic>
      <p:pic>
        <p:nvPicPr>
          <p:cNvPr id="11" name="Picture 4" descr="http://www.biology.ccsu.edu/doan/ProjectHope/Malaria%20red.jpg"/>
          <p:cNvPicPr>
            <a:picLocks noChangeAspect="1" noChangeArrowheads="1"/>
          </p:cNvPicPr>
          <p:nvPr/>
        </p:nvPicPr>
        <p:blipFill>
          <a:blip r:embed="rId7" cstate="print"/>
          <a:srcRect/>
          <a:stretch>
            <a:fillRect/>
          </a:stretch>
        </p:blipFill>
        <p:spPr bwMode="auto">
          <a:xfrm>
            <a:off x="7924800" y="5943600"/>
            <a:ext cx="1143000" cy="914400"/>
          </a:xfrm>
          <a:prstGeom prst="rect">
            <a:avLst/>
          </a:prstGeom>
          <a:noFill/>
        </p:spPr>
      </p:pic>
      <p:sp>
        <p:nvSpPr>
          <p:cNvPr id="21506" name="AutoShape 2" descr="http://www.research.noaa.gov/spotlite/archive/images/sunclimate_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08" name="AutoShape 4" descr="http://www.research.noaa.gov/spotlite/archive/images/sunclimate_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0" name="AutoShape 6" descr="http://www.research.noaa.gov/spotlite/archive/images/sunclimate_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2" name="AutoShape 8" descr="http://www.research.noaa.gov/spotlite/archive/images/sunclimate_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14" name="AutoShape 10" descr="http://www.research.noaa.gov/spotlite/archive/images/sunclimate_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 name="Picture 12" descr="sunclimate_1.jpg"/>
          <p:cNvPicPr>
            <a:picLocks noChangeAspect="1"/>
          </p:cNvPicPr>
          <p:nvPr/>
        </p:nvPicPr>
        <p:blipFill>
          <a:blip r:embed="rId8"/>
          <a:stretch>
            <a:fillRect/>
          </a:stretch>
        </p:blipFill>
        <p:spPr>
          <a:xfrm>
            <a:off x="304800" y="914400"/>
            <a:ext cx="8458200" cy="4299585"/>
          </a:xfrm>
          <a:prstGeom prst="rect">
            <a:avLst/>
          </a:prstGeom>
        </p:spPr>
      </p:pic>
      <p:sp>
        <p:nvSpPr>
          <p:cNvPr id="14" name="TextBox 13"/>
          <p:cNvSpPr txBox="1"/>
          <p:nvPr/>
        </p:nvSpPr>
        <p:spPr>
          <a:xfrm>
            <a:off x="381000" y="228600"/>
            <a:ext cx="2572307" cy="646331"/>
          </a:xfrm>
          <a:prstGeom prst="rect">
            <a:avLst/>
          </a:prstGeom>
          <a:noFill/>
        </p:spPr>
        <p:txBody>
          <a:bodyPr wrap="none" rtlCol="0">
            <a:spAutoFit/>
          </a:bodyPr>
          <a:lstStyle/>
          <a:p>
            <a:r>
              <a:rPr lang="en-US" b="1" dirty="0" smtClean="0"/>
              <a:t>Global Temperature Map</a:t>
            </a:r>
          </a:p>
          <a:p>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opnews.in/health/files/malaria-cure.jpg"/>
          <p:cNvPicPr>
            <a:picLocks noChangeAspect="1" noChangeArrowheads="1"/>
          </p:cNvPicPr>
          <p:nvPr/>
        </p:nvPicPr>
        <p:blipFill>
          <a:blip r:embed="rId2"/>
          <a:srcRect/>
          <a:stretch>
            <a:fillRect/>
          </a:stretch>
        </p:blipFill>
        <p:spPr bwMode="auto">
          <a:xfrm>
            <a:off x="76200" y="5973305"/>
            <a:ext cx="1447799" cy="884695"/>
          </a:xfrm>
          <a:prstGeom prst="rect">
            <a:avLst/>
          </a:prstGeom>
          <a:noFill/>
        </p:spPr>
      </p:pic>
      <p:pic>
        <p:nvPicPr>
          <p:cNvPr id="1028" name="Picture 4" descr="http://www.biology.ccsu.edu/doan/ProjectHope/Malaria%20red.jpg"/>
          <p:cNvPicPr>
            <a:picLocks noChangeAspect="1" noChangeArrowheads="1"/>
          </p:cNvPicPr>
          <p:nvPr/>
        </p:nvPicPr>
        <p:blipFill>
          <a:blip r:embed="rId3" cstate="print"/>
          <a:srcRect/>
          <a:stretch>
            <a:fillRect/>
          </a:stretch>
        </p:blipFill>
        <p:spPr bwMode="auto">
          <a:xfrm>
            <a:off x="1676400" y="5943600"/>
            <a:ext cx="1600200" cy="914400"/>
          </a:xfrm>
          <a:prstGeom prst="rect">
            <a:avLst/>
          </a:prstGeom>
          <a:noFill/>
        </p:spPr>
      </p:pic>
      <p:pic>
        <p:nvPicPr>
          <p:cNvPr id="1030" name="Picture 6" descr="http://www.globalwarminghoax.com/e107_files/public/1274917004_140_FT0_malaria_mosquito-ucdavis.jpg"/>
          <p:cNvPicPr>
            <a:picLocks noChangeAspect="1" noChangeArrowheads="1"/>
          </p:cNvPicPr>
          <p:nvPr/>
        </p:nvPicPr>
        <p:blipFill>
          <a:blip r:embed="rId4" cstate="print"/>
          <a:srcRect/>
          <a:stretch>
            <a:fillRect/>
          </a:stretch>
        </p:blipFill>
        <p:spPr bwMode="auto">
          <a:xfrm>
            <a:off x="3429000" y="5943601"/>
            <a:ext cx="1828800" cy="914399"/>
          </a:xfrm>
          <a:prstGeom prst="rect">
            <a:avLst/>
          </a:prstGeom>
          <a:noFill/>
        </p:spPr>
      </p:pic>
      <p:pic>
        <p:nvPicPr>
          <p:cNvPr id="1032" name="Picture 8" descr="http://www.cityfarmer.info/wp-content/uploads/2008/09/malaria.jpg"/>
          <p:cNvPicPr>
            <a:picLocks noChangeAspect="1" noChangeArrowheads="1"/>
          </p:cNvPicPr>
          <p:nvPr/>
        </p:nvPicPr>
        <p:blipFill>
          <a:blip r:embed="rId5" cstate="print"/>
          <a:srcRect/>
          <a:stretch>
            <a:fillRect/>
          </a:stretch>
        </p:blipFill>
        <p:spPr bwMode="auto">
          <a:xfrm>
            <a:off x="5334000" y="5943600"/>
            <a:ext cx="1447799" cy="914400"/>
          </a:xfrm>
          <a:prstGeom prst="rect">
            <a:avLst/>
          </a:prstGeom>
          <a:noFill/>
        </p:spPr>
      </p:pic>
      <p:pic>
        <p:nvPicPr>
          <p:cNvPr id="1036" name="Picture 12" descr="http://www.hpb.gov.sg/uploadedImages/HPB_Online/Diseases_and_Conditions/malaria.jpg"/>
          <p:cNvPicPr>
            <a:picLocks noChangeAspect="1" noChangeArrowheads="1"/>
          </p:cNvPicPr>
          <p:nvPr/>
        </p:nvPicPr>
        <p:blipFill>
          <a:blip r:embed="rId6" cstate="print"/>
          <a:srcRect/>
          <a:stretch>
            <a:fillRect/>
          </a:stretch>
        </p:blipFill>
        <p:spPr bwMode="auto">
          <a:xfrm>
            <a:off x="6629400" y="5867401"/>
            <a:ext cx="1318485" cy="990599"/>
          </a:xfrm>
          <a:prstGeom prst="rect">
            <a:avLst/>
          </a:prstGeom>
          <a:noFill/>
        </p:spPr>
      </p:pic>
      <p:pic>
        <p:nvPicPr>
          <p:cNvPr id="11" name="Picture 4" descr="http://www.biology.ccsu.edu/doan/ProjectHope/Malaria%20red.jpg"/>
          <p:cNvPicPr>
            <a:picLocks noChangeAspect="1" noChangeArrowheads="1"/>
          </p:cNvPicPr>
          <p:nvPr/>
        </p:nvPicPr>
        <p:blipFill>
          <a:blip r:embed="rId7" cstate="print"/>
          <a:srcRect/>
          <a:stretch>
            <a:fillRect/>
          </a:stretch>
        </p:blipFill>
        <p:spPr bwMode="auto">
          <a:xfrm>
            <a:off x="7924800" y="5943600"/>
            <a:ext cx="1143000" cy="914400"/>
          </a:xfrm>
          <a:prstGeom prst="rect">
            <a:avLst/>
          </a:prstGeom>
          <a:noFill/>
        </p:spPr>
      </p:pic>
      <p:sp>
        <p:nvSpPr>
          <p:cNvPr id="8" name="TextBox 7"/>
          <p:cNvSpPr txBox="1"/>
          <p:nvPr/>
        </p:nvSpPr>
        <p:spPr>
          <a:xfrm>
            <a:off x="533400" y="533400"/>
            <a:ext cx="2824812" cy="369332"/>
          </a:xfrm>
          <a:prstGeom prst="rect">
            <a:avLst/>
          </a:prstGeom>
          <a:noFill/>
        </p:spPr>
        <p:txBody>
          <a:bodyPr wrap="none" rtlCol="0">
            <a:spAutoFit/>
          </a:bodyPr>
          <a:lstStyle/>
          <a:p>
            <a:r>
              <a:rPr lang="en-US" dirty="0" smtClean="0"/>
              <a:t>Life cycle of  Malaria Vector:</a:t>
            </a:r>
            <a:endParaRPr lang="en-US" dirty="0"/>
          </a:p>
        </p:txBody>
      </p:sp>
      <p:sp>
        <p:nvSpPr>
          <p:cNvPr id="19" name="Oval 18"/>
          <p:cNvSpPr/>
          <p:nvPr/>
        </p:nvSpPr>
        <p:spPr>
          <a:xfrm>
            <a:off x="228600" y="5181600"/>
            <a:ext cx="1447800" cy="7620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hlinkClick r:id="rId8"/>
              </a:rPr>
              <a:t>YouTube</a:t>
            </a:r>
            <a:endParaRPr lang="en-US" dirty="0"/>
          </a:p>
        </p:txBody>
      </p:sp>
      <p:sp>
        <p:nvSpPr>
          <p:cNvPr id="20" name="Rounded Rectangle 19">
            <a:hlinkClick r:id="rId9" action="ppaction://hlinkfile"/>
          </p:cNvPr>
          <p:cNvSpPr/>
          <p:nvPr/>
        </p:nvSpPr>
        <p:spPr>
          <a:xfrm>
            <a:off x="7543800" y="5257800"/>
            <a:ext cx="1295400" cy="6096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smtClean="0"/>
              <a:t>Movie</a:t>
            </a:r>
            <a:endParaRPr lang="en-US" b="1" dirty="0"/>
          </a:p>
        </p:txBody>
      </p:sp>
      <p:pic>
        <p:nvPicPr>
          <p:cNvPr id="5" name="Picture 8" descr="http://www.ewashtenaw.org/government/departments/environmental_health/west_nile_virus/wnv_images_pdfs/eh_mosquitolifecycle.jpg"/>
          <p:cNvPicPr>
            <a:picLocks noChangeAspect="1" noChangeArrowheads="1"/>
          </p:cNvPicPr>
          <p:nvPr/>
        </p:nvPicPr>
        <p:blipFill>
          <a:blip r:embed="rId10"/>
          <a:srcRect/>
          <a:stretch>
            <a:fillRect/>
          </a:stretch>
        </p:blipFill>
        <p:spPr bwMode="auto">
          <a:xfrm>
            <a:off x="2667000" y="1219200"/>
            <a:ext cx="4269682" cy="424204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malariasite.com/malaria/lifecycle.jpg"/>
          <p:cNvPicPr>
            <a:picLocks noChangeAspect="1" noChangeArrowheads="1"/>
          </p:cNvPicPr>
          <p:nvPr/>
        </p:nvPicPr>
        <p:blipFill>
          <a:blip r:embed="rId2"/>
          <a:srcRect/>
          <a:stretch>
            <a:fillRect/>
          </a:stretch>
        </p:blipFill>
        <p:spPr bwMode="auto">
          <a:xfrm>
            <a:off x="762000" y="457200"/>
            <a:ext cx="7419722" cy="5257800"/>
          </a:xfrm>
          <a:prstGeom prst="rect">
            <a:avLst/>
          </a:prstGeom>
          <a:noFill/>
        </p:spPr>
      </p:pic>
      <p:pic>
        <p:nvPicPr>
          <p:cNvPr id="1026" name="Picture 2" descr="http://topnews.in/health/files/malaria-cure.jpg"/>
          <p:cNvPicPr>
            <a:picLocks noChangeAspect="1" noChangeArrowheads="1"/>
          </p:cNvPicPr>
          <p:nvPr/>
        </p:nvPicPr>
        <p:blipFill>
          <a:blip r:embed="rId3"/>
          <a:srcRect/>
          <a:stretch>
            <a:fillRect/>
          </a:stretch>
        </p:blipFill>
        <p:spPr bwMode="auto">
          <a:xfrm>
            <a:off x="76200" y="5973305"/>
            <a:ext cx="1447799" cy="884695"/>
          </a:xfrm>
          <a:prstGeom prst="rect">
            <a:avLst/>
          </a:prstGeom>
          <a:noFill/>
        </p:spPr>
      </p:pic>
      <p:pic>
        <p:nvPicPr>
          <p:cNvPr id="1028" name="Picture 4" descr="http://www.biology.ccsu.edu/doan/ProjectHope/Malaria%20red.jpg"/>
          <p:cNvPicPr>
            <a:picLocks noChangeAspect="1" noChangeArrowheads="1"/>
          </p:cNvPicPr>
          <p:nvPr/>
        </p:nvPicPr>
        <p:blipFill>
          <a:blip r:embed="rId4" cstate="print"/>
          <a:srcRect/>
          <a:stretch>
            <a:fillRect/>
          </a:stretch>
        </p:blipFill>
        <p:spPr bwMode="auto">
          <a:xfrm>
            <a:off x="1676400" y="5943600"/>
            <a:ext cx="1600200" cy="914400"/>
          </a:xfrm>
          <a:prstGeom prst="rect">
            <a:avLst/>
          </a:prstGeom>
          <a:noFill/>
        </p:spPr>
      </p:pic>
      <p:pic>
        <p:nvPicPr>
          <p:cNvPr id="1030" name="Picture 6" descr="http://www.globalwarminghoax.com/e107_files/public/1274917004_140_FT0_malaria_mosquito-ucdavis.jpg"/>
          <p:cNvPicPr>
            <a:picLocks noChangeAspect="1" noChangeArrowheads="1"/>
          </p:cNvPicPr>
          <p:nvPr/>
        </p:nvPicPr>
        <p:blipFill>
          <a:blip r:embed="rId5" cstate="print"/>
          <a:srcRect/>
          <a:stretch>
            <a:fillRect/>
          </a:stretch>
        </p:blipFill>
        <p:spPr bwMode="auto">
          <a:xfrm>
            <a:off x="3429000" y="5943601"/>
            <a:ext cx="1828800" cy="914399"/>
          </a:xfrm>
          <a:prstGeom prst="rect">
            <a:avLst/>
          </a:prstGeom>
          <a:noFill/>
        </p:spPr>
      </p:pic>
      <p:pic>
        <p:nvPicPr>
          <p:cNvPr id="1032" name="Picture 8" descr="http://www.cityfarmer.info/wp-content/uploads/2008/09/malaria.jpg"/>
          <p:cNvPicPr>
            <a:picLocks noChangeAspect="1" noChangeArrowheads="1"/>
          </p:cNvPicPr>
          <p:nvPr/>
        </p:nvPicPr>
        <p:blipFill>
          <a:blip r:embed="rId6" cstate="print"/>
          <a:srcRect/>
          <a:stretch>
            <a:fillRect/>
          </a:stretch>
        </p:blipFill>
        <p:spPr bwMode="auto">
          <a:xfrm>
            <a:off x="5334000" y="5943600"/>
            <a:ext cx="1447799" cy="914400"/>
          </a:xfrm>
          <a:prstGeom prst="rect">
            <a:avLst/>
          </a:prstGeom>
          <a:noFill/>
        </p:spPr>
      </p:pic>
      <p:pic>
        <p:nvPicPr>
          <p:cNvPr id="1036" name="Picture 12" descr="http://www.hpb.gov.sg/uploadedImages/HPB_Online/Diseases_and_Conditions/malaria.jpg"/>
          <p:cNvPicPr>
            <a:picLocks noChangeAspect="1" noChangeArrowheads="1"/>
          </p:cNvPicPr>
          <p:nvPr/>
        </p:nvPicPr>
        <p:blipFill>
          <a:blip r:embed="rId7" cstate="print"/>
          <a:srcRect/>
          <a:stretch>
            <a:fillRect/>
          </a:stretch>
        </p:blipFill>
        <p:spPr bwMode="auto">
          <a:xfrm>
            <a:off x="6629400" y="5867401"/>
            <a:ext cx="1318485" cy="990599"/>
          </a:xfrm>
          <a:prstGeom prst="rect">
            <a:avLst/>
          </a:prstGeom>
          <a:noFill/>
        </p:spPr>
      </p:pic>
      <p:pic>
        <p:nvPicPr>
          <p:cNvPr id="11" name="Picture 4" descr="http://www.biology.ccsu.edu/doan/ProjectHope/Malaria%20red.jpg"/>
          <p:cNvPicPr>
            <a:picLocks noChangeAspect="1" noChangeArrowheads="1"/>
          </p:cNvPicPr>
          <p:nvPr/>
        </p:nvPicPr>
        <p:blipFill>
          <a:blip r:embed="rId8" cstate="print"/>
          <a:srcRect/>
          <a:stretch>
            <a:fillRect/>
          </a:stretch>
        </p:blipFill>
        <p:spPr bwMode="auto">
          <a:xfrm>
            <a:off x="7924800" y="5943600"/>
            <a:ext cx="1143000" cy="914400"/>
          </a:xfrm>
          <a:prstGeom prst="rect">
            <a:avLst/>
          </a:prstGeom>
          <a:noFill/>
        </p:spPr>
      </p:pic>
      <p:sp>
        <p:nvSpPr>
          <p:cNvPr id="8" name="TextBox 7"/>
          <p:cNvSpPr txBox="1"/>
          <p:nvPr/>
        </p:nvSpPr>
        <p:spPr>
          <a:xfrm>
            <a:off x="228600" y="304800"/>
            <a:ext cx="2960939" cy="646331"/>
          </a:xfrm>
          <a:prstGeom prst="rect">
            <a:avLst/>
          </a:prstGeom>
          <a:noFill/>
        </p:spPr>
        <p:txBody>
          <a:bodyPr wrap="none" rtlCol="0">
            <a:spAutoFit/>
          </a:bodyPr>
          <a:lstStyle/>
          <a:p>
            <a:r>
              <a:rPr lang="en-US" b="1" dirty="0" smtClean="0"/>
              <a:t>Life Cycle Of Malaria Parasite</a:t>
            </a:r>
          </a:p>
          <a:p>
            <a:endParaRPr lang="en-US" b="1" dirty="0"/>
          </a:p>
        </p:txBody>
      </p:sp>
      <p:sp>
        <p:nvSpPr>
          <p:cNvPr id="10" name="Oval 9"/>
          <p:cNvSpPr/>
          <p:nvPr/>
        </p:nvSpPr>
        <p:spPr>
          <a:xfrm>
            <a:off x="228600" y="4648200"/>
            <a:ext cx="1981200" cy="1295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tx1"/>
                </a:solidFill>
              </a:rPr>
              <a:t>You</a:t>
            </a:r>
            <a:r>
              <a:rPr lang="en-US" b="1" dirty="0" smtClean="0">
                <a:solidFill>
                  <a:srgbClr val="FF0000"/>
                </a:solidFill>
              </a:rPr>
              <a:t>Tube</a:t>
            </a:r>
          </a:p>
          <a:p>
            <a:pPr algn="ctr"/>
            <a:r>
              <a:rPr lang="en-US" dirty="0" smtClean="0">
                <a:hlinkClick r:id="rId9"/>
              </a:rPr>
              <a:t>Part 1</a:t>
            </a:r>
            <a:endParaRPr lang="en-US" dirty="0" smtClean="0"/>
          </a:p>
          <a:p>
            <a:pPr algn="ctr"/>
            <a:r>
              <a:rPr lang="en-US" dirty="0" smtClean="0">
                <a:hlinkClick r:id="rId10"/>
              </a:rPr>
              <a:t>Part2</a:t>
            </a:r>
            <a:endParaRPr lang="en-US" dirty="0"/>
          </a:p>
        </p:txBody>
      </p:sp>
      <p:sp>
        <p:nvSpPr>
          <p:cNvPr id="12" name="Oval 11"/>
          <p:cNvSpPr/>
          <p:nvPr/>
        </p:nvSpPr>
        <p:spPr>
          <a:xfrm>
            <a:off x="7543800" y="4800600"/>
            <a:ext cx="1600200" cy="1143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smtClean="0"/>
              <a:t>Video</a:t>
            </a:r>
            <a:r>
              <a:rPr lang="en-US" dirty="0" smtClean="0"/>
              <a:t> </a:t>
            </a:r>
          </a:p>
          <a:p>
            <a:pPr algn="ctr"/>
            <a:r>
              <a:rPr lang="en-US" dirty="0" smtClean="0">
                <a:hlinkClick r:id="rId11" action="ppaction://hlinkfile"/>
              </a:rPr>
              <a:t>Part 1</a:t>
            </a:r>
            <a:endParaRPr lang="en-US" dirty="0" smtClean="0"/>
          </a:p>
          <a:p>
            <a:pPr algn="ctr"/>
            <a:r>
              <a:rPr lang="en-US" dirty="0" smtClean="0">
                <a:hlinkClick r:id="rId12" action="ppaction://hlinkfile"/>
              </a:rPr>
              <a:t>Part 2</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TS101972873</Template>
  <TotalTime>1003</TotalTime>
  <Words>1672</Words>
  <Application>Microsoft Office PowerPoint</Application>
  <PresentationFormat>On-screen Show (4:3)</PresentationFormat>
  <Paragraphs>209</Paragraphs>
  <Slides>33</Slides>
  <Notes>0</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Office Theme</vt:lpstr>
      <vt:lpstr>Summer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BioDesiGner</dc:creator>
  <cp:lastModifiedBy>BioDesiGner</cp:lastModifiedBy>
  <cp:revision>88</cp:revision>
  <dcterms:created xsi:type="dcterms:W3CDTF">2010-11-27T06:23:19Z</dcterms:created>
  <dcterms:modified xsi:type="dcterms:W3CDTF">2010-12-01T02:33:03Z</dcterms:modified>
</cp:coreProperties>
</file>